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88" r:id="rId2"/>
    <p:sldId id="289" r:id="rId3"/>
    <p:sldId id="290" r:id="rId4"/>
    <p:sldId id="259" r:id="rId5"/>
    <p:sldId id="291" r:id="rId6"/>
    <p:sldId id="296" r:id="rId7"/>
    <p:sldId id="292" r:id="rId8"/>
    <p:sldId id="297"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300" r:id="rId3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p:cViewPr varScale="1">
        <p:scale>
          <a:sx n="109" d="100"/>
          <a:sy n="109" d="100"/>
        </p:scale>
        <p:origin x="984"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EE3162B-CBA2-4A58-9EC6-BE02FEDCF3F8}" type="datetimeFigureOut">
              <a:rPr lang="en-IN" smtClean="0"/>
              <a:t>07-11-2023</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6B14C877-77A2-42D1-9D3D-B6DF2BB12FC5}" type="slidenum">
              <a:rPr lang="en-IN" smtClean="0"/>
              <a:t>‹#›</a:t>
            </a:fld>
            <a:endParaRPr lang="en-IN"/>
          </a:p>
        </p:txBody>
      </p:sp>
    </p:spTree>
    <p:extLst>
      <p:ext uri="{BB962C8B-B14F-4D97-AF65-F5344CB8AC3E}">
        <p14:creationId xmlns:p14="http://schemas.microsoft.com/office/powerpoint/2010/main" val="160770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14C877-77A2-42D1-9D3D-B6DF2BB12FC5}" type="slidenum">
              <a:rPr lang="en-IN" smtClean="0"/>
              <a:t>21</a:t>
            </a:fld>
            <a:endParaRPr lang="en-IN"/>
          </a:p>
        </p:txBody>
      </p:sp>
    </p:spTree>
    <p:extLst>
      <p:ext uri="{BB962C8B-B14F-4D97-AF65-F5344CB8AC3E}">
        <p14:creationId xmlns:p14="http://schemas.microsoft.com/office/powerpoint/2010/main" val="160895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393525" y="157250"/>
            <a:ext cx="634199" cy="634200"/>
          </a:xfrm>
          <a:prstGeom prst="rect">
            <a:avLst/>
          </a:prstGeom>
        </p:spPr>
      </p:pic>
      <p:sp>
        <p:nvSpPr>
          <p:cNvPr id="17" name="bg object 17"/>
          <p:cNvSpPr/>
          <p:nvPr/>
        </p:nvSpPr>
        <p:spPr>
          <a:xfrm>
            <a:off x="0" y="4499800"/>
            <a:ext cx="9144000" cy="643890"/>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C412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95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31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8393525" y="157250"/>
            <a:ext cx="634199" cy="634200"/>
          </a:xfrm>
          <a:prstGeom prst="rect">
            <a:avLst/>
          </a:prstGeom>
        </p:spPr>
      </p:pic>
      <p:sp>
        <p:nvSpPr>
          <p:cNvPr id="2" name="Holder 2"/>
          <p:cNvSpPr>
            <a:spLocks noGrp="1"/>
          </p:cNvSpPr>
          <p:nvPr>
            <p:ph type="title"/>
          </p:nvPr>
        </p:nvSpPr>
        <p:spPr>
          <a:xfrm>
            <a:off x="319250" y="57911"/>
            <a:ext cx="3568700" cy="478790"/>
          </a:xfrm>
          <a:prstGeom prst="rect">
            <a:avLst/>
          </a:prstGeom>
        </p:spPr>
        <p:txBody>
          <a:bodyPr wrap="square" lIns="0" tIns="0" rIns="0" bIns="0">
            <a:spAutoFit/>
          </a:bodyPr>
          <a:lstStyle>
            <a:lvl1pPr>
              <a:defRPr sz="2950" b="1" i="0">
                <a:solidFill>
                  <a:srgbClr val="CC0000"/>
                </a:solidFill>
                <a:latin typeface="Arial"/>
                <a:cs typeface="Arial"/>
              </a:defRPr>
            </a:lvl1pPr>
          </a:lstStyle>
          <a:p>
            <a:endParaRPr/>
          </a:p>
        </p:txBody>
      </p:sp>
      <p:sp>
        <p:nvSpPr>
          <p:cNvPr id="3" name="Holder 3"/>
          <p:cNvSpPr>
            <a:spLocks noGrp="1"/>
          </p:cNvSpPr>
          <p:nvPr>
            <p:ph type="body" idx="1"/>
          </p:nvPr>
        </p:nvSpPr>
        <p:spPr>
          <a:xfrm>
            <a:off x="186562" y="1344339"/>
            <a:ext cx="8770875" cy="18656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520750" y="547309"/>
            <a:ext cx="5041850" cy="1033841"/>
          </a:xfrm>
          <a:prstGeom prst="rect">
            <a:avLst/>
          </a:prstGeom>
          <a:noFill/>
          <a:ln/>
        </p:spPr>
        <p:txBody>
          <a:bodyPr wrap="square" lIns="57150" tIns="28575" rIns="57150" bIns="28575" rtlCol="0" anchor="t"/>
          <a:lstStyle/>
          <a:p>
            <a:pPr>
              <a:lnSpc>
                <a:spcPts val="4101"/>
              </a:lnSpc>
            </a:pPr>
            <a:r>
              <a:rPr lang="en-US" sz="3600" b="1" kern="0" spc="-98" dirty="0">
                <a:solidFill>
                  <a:srgbClr val="C00000"/>
                </a:solidFill>
                <a:latin typeface="Georgia" pitchFamily="18" charset="0"/>
                <a:ea typeface="p22-mackinac-pro" pitchFamily="34" charset="-122"/>
                <a:cs typeface="p22-mackinac-pro" pitchFamily="34" charset="-120"/>
              </a:rPr>
              <a:t>Netflix Movies and </a:t>
            </a:r>
          </a:p>
          <a:p>
            <a:pPr>
              <a:lnSpc>
                <a:spcPts val="4101"/>
              </a:lnSpc>
            </a:pPr>
            <a:r>
              <a:rPr lang="en-US" sz="3600" b="1" kern="0" spc="-98" dirty="0">
                <a:solidFill>
                  <a:srgbClr val="C00000"/>
                </a:solidFill>
                <a:latin typeface="Georgia" pitchFamily="18" charset="0"/>
                <a:ea typeface="p22-mackinac-pro" pitchFamily="34" charset="-122"/>
                <a:cs typeface="p22-mackinac-pro" pitchFamily="34" charset="-120"/>
              </a:rPr>
              <a:t>TV Shows Clustering</a:t>
            </a:r>
            <a:endParaRPr lang="en-US" sz="3600" dirty="0">
              <a:solidFill>
                <a:srgbClr val="C00000"/>
              </a:solidFill>
              <a:latin typeface="Georgia" pitchFamily="18" charset="0"/>
            </a:endParaRPr>
          </a:p>
        </p:txBody>
      </p:sp>
      <p:sp>
        <p:nvSpPr>
          <p:cNvPr id="5" name="Text 3"/>
          <p:cNvSpPr/>
          <p:nvPr/>
        </p:nvSpPr>
        <p:spPr>
          <a:xfrm>
            <a:off x="520750" y="2661915"/>
            <a:ext cx="4673501" cy="1038742"/>
          </a:xfrm>
          <a:prstGeom prst="rect">
            <a:avLst/>
          </a:prstGeom>
          <a:noFill/>
          <a:ln/>
        </p:spPr>
        <p:txBody>
          <a:bodyPr wrap="square" lIns="57150" tIns="28575" rIns="57150" bIns="28575" rtlCol="0" anchor="t"/>
          <a:lstStyle/>
          <a:p>
            <a:pPr>
              <a:lnSpc>
                <a:spcPts val="1749"/>
              </a:lnSpc>
            </a:pPr>
            <a:r>
              <a:rPr lang="en-US" sz="1600" b="1" dirty="0">
                <a:solidFill>
                  <a:srgbClr val="272525"/>
                </a:solidFill>
                <a:latin typeface="Cambria" pitchFamily="18" charset="0"/>
                <a:ea typeface="Cambria" pitchFamily="18" charset="0"/>
                <a:cs typeface="Times New Roman" pitchFamily="18" charset="0"/>
              </a:rPr>
              <a:t>Netflix offers a large selection of movies and TV shows, but how are they grouped? In this presentation, we explore the clustering techniques used to organize content on the platform.</a:t>
            </a:r>
            <a:endParaRPr lang="en-US" sz="1600" b="1" dirty="0">
              <a:latin typeface="Cambria" pitchFamily="18" charset="0"/>
              <a:ea typeface="Cambria" pitchFamily="18" charset="0"/>
              <a:cs typeface="Times New Roman" pitchFamily="18" charset="0"/>
            </a:endParaRPr>
          </a:p>
        </p:txBody>
      </p:sp>
      <p:sp>
        <p:nvSpPr>
          <p:cNvPr id="6" name="Shape 4"/>
          <p:cNvSpPr/>
          <p:nvPr/>
        </p:nvSpPr>
        <p:spPr>
          <a:xfrm>
            <a:off x="520750" y="3471079"/>
            <a:ext cx="222126" cy="220493"/>
          </a:xfrm>
          <a:prstGeom prst="roundRect">
            <a:avLst>
              <a:gd name="adj" fmla="val 25916657"/>
            </a:avLst>
          </a:prstGeom>
          <a:noFill/>
          <a:ln w="7620">
            <a:solidFill>
              <a:srgbClr val="FFFFFF"/>
            </a:solidFill>
            <a:prstDash val="solid"/>
          </a:ln>
        </p:spPr>
        <p:txBody>
          <a:bodyPr/>
          <a:lstStyle/>
          <a:p>
            <a:endParaRPr lang="en-IN"/>
          </a:p>
        </p:txBody>
      </p:sp>
      <p:pic>
        <p:nvPicPr>
          <p:cNvPr id="9" name="Image 1" descr="preencoded.png"/>
          <p:cNvPicPr>
            <a:picLocks noChangeAspect="1"/>
          </p:cNvPicPr>
          <p:nvPr/>
        </p:nvPicPr>
        <p:blipFill>
          <a:blip r:embed="rId3"/>
          <a:stretch>
            <a:fillRect/>
          </a:stretch>
        </p:blipFill>
        <p:spPr>
          <a:xfrm>
            <a:off x="5715000" y="0"/>
            <a:ext cx="3429000" cy="5105680"/>
          </a:xfrm>
          <a:prstGeom prst="rect">
            <a:avLst/>
          </a:prstGeom>
        </p:spPr>
      </p:pic>
      <p:sp>
        <p:nvSpPr>
          <p:cNvPr id="7" name="TextBox 6">
            <a:extLst>
              <a:ext uri="{FF2B5EF4-FFF2-40B4-BE49-F238E27FC236}">
                <a16:creationId xmlns:a16="http://schemas.microsoft.com/office/drawing/2014/main" id="{45C046FF-BBCD-1B89-2D13-C57AA2E77E81}"/>
              </a:ext>
            </a:extLst>
          </p:cNvPr>
          <p:cNvSpPr txBox="1"/>
          <p:nvPr/>
        </p:nvSpPr>
        <p:spPr>
          <a:xfrm>
            <a:off x="457200" y="1755936"/>
            <a:ext cx="4572000" cy="646331"/>
          </a:xfrm>
          <a:prstGeom prst="rect">
            <a:avLst/>
          </a:prstGeom>
          <a:noFill/>
        </p:spPr>
        <p:txBody>
          <a:bodyPr wrap="square">
            <a:spAutoFit/>
          </a:bodyPr>
          <a:lstStyle/>
          <a:p>
            <a:pPr algn="ctr"/>
            <a:r>
              <a:rPr lang="en-IN" sz="1800" b="1" dirty="0"/>
              <a:t>Rushikesh s Shete (rushishete101@gamil.com)</a:t>
            </a:r>
          </a:p>
        </p:txBody>
      </p:sp>
    </p:spTree>
    <p:extLst>
      <p:ext uri="{BB962C8B-B14F-4D97-AF65-F5344CB8AC3E}">
        <p14:creationId xmlns:p14="http://schemas.microsoft.com/office/powerpoint/2010/main" val="2734218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970531"/>
            <a:ext cx="3722651" cy="1287019"/>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Netflix contains 69% movies and 31% </a:t>
            </a:r>
            <a:r>
              <a:rPr sz="1800" dirty="0">
                <a:latin typeface="Cambria" pitchFamily="18" charset="0"/>
                <a:ea typeface="Cambria" pitchFamily="18" charset="0"/>
                <a:cs typeface="Arial"/>
              </a:rPr>
              <a:t> television</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indicating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movie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have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more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content</a:t>
            </a:r>
            <a:r>
              <a:rPr lang="en-GB" sz="1800" spc="-5" dirty="0">
                <a:latin typeface="Cambria" pitchFamily="18" charset="0"/>
                <a:ea typeface="Cambria" pitchFamily="18" charset="0"/>
                <a:cs typeface="Arial"/>
              </a:rPr>
              <a: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428699" y="212495"/>
            <a:ext cx="406710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Content</a:t>
            </a:r>
            <a:endParaRPr sz="3500" dirty="0">
              <a:latin typeface="Georgia"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3" t="2958" r="653" b="-2958"/>
          <a:stretch/>
        </p:blipFill>
        <p:spPr bwMode="auto">
          <a:xfrm>
            <a:off x="4171094" y="1345870"/>
            <a:ext cx="4820506" cy="351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1" y="1613200"/>
            <a:ext cx="4191000" cy="2561214"/>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most common rating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movies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 is </a:t>
            </a:r>
            <a:r>
              <a:rPr sz="1600" spc="-20" dirty="0">
                <a:latin typeface="Cambria" pitchFamily="18" charset="0"/>
                <a:ea typeface="Cambria" pitchFamily="18" charset="0"/>
                <a:cs typeface="Arial"/>
              </a:rPr>
              <a:t>TV-MA, </a:t>
            </a:r>
            <a:r>
              <a:rPr sz="1600" spc="-5" dirty="0">
                <a:latin typeface="Cambria" pitchFamily="18" charset="0"/>
                <a:ea typeface="Cambria" pitchFamily="18" charset="0"/>
                <a:cs typeface="Arial"/>
              </a:rPr>
              <a:t>which stands </a:t>
            </a:r>
            <a:r>
              <a:rPr sz="1600" spc="-490" dirty="0">
                <a:latin typeface="Cambria" pitchFamily="18" charset="0"/>
                <a:ea typeface="Cambria" pitchFamily="18" charset="0"/>
                <a:cs typeface="Arial"/>
              </a:rPr>
              <a:t> </a:t>
            </a:r>
            <a:r>
              <a:rPr sz="1600" dirty="0">
                <a:latin typeface="Cambria" pitchFamily="18" charset="0"/>
                <a:ea typeface="Cambria" pitchFamily="18" charset="0"/>
                <a:cs typeface="Arial"/>
              </a:rPr>
              <a:t>for </a:t>
            </a:r>
            <a:r>
              <a:rPr sz="1600" spc="-5" dirty="0">
                <a:latin typeface="Cambria" pitchFamily="18" charset="0"/>
                <a:ea typeface="Cambria" pitchFamily="18" charset="0"/>
                <a:cs typeface="Arial"/>
              </a:rPr>
              <a:t>"Mature Audience," </a:t>
            </a:r>
            <a:r>
              <a:rPr sz="1600" dirty="0">
                <a:latin typeface="Cambria" pitchFamily="18" charset="0"/>
                <a:ea typeface="Cambria" pitchFamily="18" charset="0"/>
                <a:cs typeface="Arial"/>
              </a:rPr>
              <a:t>followed </a:t>
            </a:r>
            <a:r>
              <a:rPr sz="1600" spc="-5" dirty="0">
                <a:latin typeface="Cambria" pitchFamily="18" charset="0"/>
                <a:ea typeface="Cambria" pitchFamily="18" charset="0"/>
                <a:cs typeface="Arial"/>
              </a:rPr>
              <a:t>by </a:t>
            </a:r>
            <a:r>
              <a:rPr sz="1600" dirty="0">
                <a:latin typeface="Cambria" pitchFamily="18" charset="0"/>
                <a:ea typeface="Cambria" pitchFamily="18" charset="0"/>
                <a:cs typeface="Arial"/>
              </a:rPr>
              <a:t> </a:t>
            </a:r>
            <a:r>
              <a:rPr sz="1600" spc="-20" dirty="0">
                <a:latin typeface="Cambria" pitchFamily="18" charset="0"/>
                <a:ea typeface="Cambria" pitchFamily="18" charset="0"/>
                <a:cs typeface="Arial"/>
              </a:rPr>
              <a:t>TV-14, </a:t>
            </a:r>
            <a:r>
              <a:rPr sz="1600" spc="-5" dirty="0">
                <a:latin typeface="Cambria" pitchFamily="18" charset="0"/>
                <a:ea typeface="Cambria" pitchFamily="18" charset="0"/>
                <a:cs typeface="Arial"/>
              </a:rPr>
              <a:t>which stands </a:t>
            </a:r>
            <a:r>
              <a:rPr sz="1600" dirty="0">
                <a:latin typeface="Cambria" pitchFamily="18" charset="0"/>
                <a:ea typeface="Cambria" pitchFamily="18" charset="0"/>
                <a:cs typeface="Arial"/>
              </a:rPr>
              <a:t>for </a:t>
            </a:r>
            <a:r>
              <a:rPr sz="1600" spc="-25" dirty="0">
                <a:latin typeface="Cambria" pitchFamily="18" charset="0"/>
                <a:ea typeface="Cambria" pitchFamily="18" charset="0"/>
                <a:cs typeface="Arial"/>
              </a:rPr>
              <a:t>"Younger </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Audience." Since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is higher </a:t>
            </a:r>
            <a:r>
              <a:rPr sz="1600" dirty="0">
                <a:latin typeface="Cambria" pitchFamily="18" charset="0"/>
                <a:ea typeface="Cambria" pitchFamily="18" charset="0"/>
                <a:cs typeface="Arial"/>
              </a:rPr>
              <a:t>than the </a:t>
            </a:r>
            <a:r>
              <a:rPr sz="1600" spc="-5" dirty="0">
                <a:latin typeface="Cambria" pitchFamily="18" charset="0"/>
                <a:ea typeface="Cambria" pitchFamily="18" charset="0"/>
                <a:cs typeface="Arial"/>
              </a:rPr>
              <a:t>number of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TV shows, as we saw earlier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type </a:t>
            </a:r>
            <a:r>
              <a:rPr sz="1600" spc="-5" dirty="0">
                <a:latin typeface="Cambria" pitchFamily="18" charset="0"/>
                <a:ea typeface="Cambria" pitchFamily="18" charset="0"/>
                <a:cs typeface="Arial"/>
              </a:rPr>
              <a:t>column, movies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highest rating when compared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TV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shows,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which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pretty</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good.</a:t>
            </a:r>
            <a:endParaRPr sz="1600" dirty="0">
              <a:latin typeface="Cambria" pitchFamily="18" charset="0"/>
              <a:ea typeface="Cambria" pitchFamily="18" charset="0"/>
              <a:cs typeface="Arial"/>
            </a:endParaRPr>
          </a:p>
        </p:txBody>
      </p:sp>
      <p:sp>
        <p:nvSpPr>
          <p:cNvPr id="6" name="object 6"/>
          <p:cNvSpPr txBox="1">
            <a:spLocks noGrp="1"/>
          </p:cNvSpPr>
          <p:nvPr>
            <p:ph type="title"/>
          </p:nvPr>
        </p:nvSpPr>
        <p:spPr>
          <a:xfrm>
            <a:off x="228600" y="267717"/>
            <a:ext cx="3947951"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Ratings</a:t>
            </a:r>
            <a:endParaRPr sz="3500" dirty="0">
              <a:latin typeface="Georgia"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3742" y="1117083"/>
            <a:ext cx="2219458" cy="148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020246"/>
            <a:ext cx="2435010" cy="162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74" r="974"/>
          <a:stretch/>
        </p:blipFill>
        <p:spPr bwMode="auto">
          <a:xfrm>
            <a:off x="4724400" y="2734302"/>
            <a:ext cx="4038600" cy="235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bject 3"/>
          <p:cNvSpPr/>
          <p:nvPr/>
        </p:nvSpPr>
        <p:spPr>
          <a:xfrm>
            <a:off x="0" y="8953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427891"/>
            <a:ext cx="4447309" cy="3127523"/>
          </a:xfrm>
          <a:prstGeom prst="rect">
            <a:avLst/>
          </a:prstGeom>
        </p:spPr>
        <p:txBody>
          <a:bodyPr vert="horz" wrap="square" lIns="0" tIns="12700" rIns="0" bIns="0" rtlCol="0">
            <a:spAutoFit/>
          </a:bodyPr>
          <a:lstStyle/>
          <a:p>
            <a:pPr marL="379095" marR="39370"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Netflix continues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add more shows on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its platform over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years. Highest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number of movies released in 2017 and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2018. Highest number of </a:t>
            </a:r>
            <a:r>
              <a:rPr sz="1600" dirty="0">
                <a:latin typeface="Cambria" pitchFamily="18" charset="0"/>
                <a:ea typeface="Cambria" pitchFamily="18" charset="0"/>
                <a:cs typeface="Arial"/>
              </a:rPr>
              <a:t>tv </a:t>
            </a:r>
            <a:r>
              <a:rPr sz="1600" spc="-5" dirty="0">
                <a:latin typeface="Cambria" pitchFamily="18" charset="0"/>
                <a:ea typeface="Cambria" pitchFamily="18" charset="0"/>
                <a:cs typeface="Arial"/>
              </a:rPr>
              <a:t>shows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released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2019 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2020.</a:t>
            </a:r>
            <a:endParaRPr sz="1600" dirty="0">
              <a:latin typeface="Cambria" pitchFamily="18" charset="0"/>
              <a:ea typeface="Cambria" pitchFamily="18" charset="0"/>
              <a:cs typeface="Arial"/>
            </a:endParaRPr>
          </a:p>
          <a:p>
            <a:pPr marL="379095" marR="29273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There 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decrease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number of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movies added in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year 2020, which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might</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attributed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to</a:t>
            </a:r>
            <a:r>
              <a:rPr sz="1600" spc="-5" dirty="0">
                <a:latin typeface="Cambria" pitchFamily="18" charset="0"/>
                <a:ea typeface="Cambria" pitchFamily="18" charset="0"/>
                <a:cs typeface="Arial"/>
              </a:rPr>
              <a:t> </a:t>
            </a:r>
            <a:r>
              <a:rPr sz="1600" dirty="0">
                <a:latin typeface="Cambria" pitchFamily="18" charset="0"/>
                <a:ea typeface="Cambria" pitchFamily="18" charset="0"/>
                <a:cs typeface="Arial"/>
              </a:rPr>
              <a:t>the</a:t>
            </a:r>
          </a:p>
          <a:p>
            <a:pPr marL="379095" marR="5080">
              <a:lnSpc>
                <a:spcPct val="114999"/>
              </a:lnSpc>
            </a:pPr>
            <a:r>
              <a:rPr sz="1600" spc="-5" dirty="0">
                <a:latin typeface="Cambria" pitchFamily="18" charset="0"/>
                <a:ea typeface="Cambria" pitchFamily="18" charset="0"/>
                <a:cs typeface="Arial"/>
              </a:rPr>
              <a:t>covid-19-induced lockdowns,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halted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creation of shows. </a:t>
            </a:r>
            <a:r>
              <a:rPr sz="1600" spc="-20" dirty="0">
                <a:latin typeface="Cambria" pitchFamily="18" charset="0"/>
                <a:ea typeface="Cambria" pitchFamily="18" charset="0"/>
                <a:cs typeface="Arial"/>
              </a:rPr>
              <a:t>We </a:t>
            </a:r>
            <a:r>
              <a:rPr sz="1600" spc="-5" dirty="0">
                <a:latin typeface="Cambria" pitchFamily="18" charset="0"/>
                <a:ea typeface="Cambria" pitchFamily="18" charset="0"/>
                <a:cs typeface="Arial"/>
              </a:rPr>
              <a:t>have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Netflix data only up </a:t>
            </a:r>
            <a:r>
              <a:rPr sz="1600" dirty="0">
                <a:latin typeface="Cambria" pitchFamily="18" charset="0"/>
                <a:ea typeface="Cambria" pitchFamily="18" charset="0"/>
                <a:cs typeface="Arial"/>
              </a:rPr>
              <a:t>to </a:t>
            </a:r>
            <a:r>
              <a:rPr sz="1600" spc="-5" dirty="0">
                <a:latin typeface="Cambria" pitchFamily="18" charset="0"/>
                <a:ea typeface="Cambria" pitchFamily="18" charset="0"/>
                <a:cs typeface="Arial"/>
              </a:rPr>
              <a:t>2021, hence </a:t>
            </a:r>
            <a:r>
              <a:rPr sz="1600" dirty="0">
                <a:latin typeface="Cambria" pitchFamily="18" charset="0"/>
                <a:ea typeface="Cambria" pitchFamily="18" charset="0"/>
                <a:cs typeface="Arial"/>
              </a:rPr>
              <a:t>there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less movies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added</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170314" y="191517"/>
            <a:ext cx="539228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lang="en-GB" sz="3500" spc="-45" dirty="0">
                <a:latin typeface="Georgia" pitchFamily="18" charset="0"/>
              </a:rPr>
              <a:t> </a:t>
            </a:r>
            <a:r>
              <a:rPr sz="3500" spc="-5" dirty="0">
                <a:latin typeface="Georgia" pitchFamily="18" charset="0"/>
              </a:rPr>
              <a:t>year</a:t>
            </a:r>
            <a:endParaRPr sz="3500" dirty="0">
              <a:latin typeface="Georgia" pitchFamily="18" charset="0"/>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1667"/>
          <a:stretch/>
        </p:blipFill>
        <p:spPr bwMode="auto">
          <a:xfrm>
            <a:off x="4692275" y="1427706"/>
            <a:ext cx="4223125" cy="312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1472085"/>
            <a:ext cx="4103651" cy="224266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number of movies on Netflix is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growing significantly </a:t>
            </a:r>
            <a:r>
              <a:rPr sz="1800" dirty="0">
                <a:latin typeface="Cambria" pitchFamily="18" charset="0"/>
                <a:ea typeface="Cambria" pitchFamily="18" charset="0"/>
                <a:cs typeface="Arial"/>
              </a:rPr>
              <a:t>faster than 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number of TV shows. It appears </a:t>
            </a:r>
            <a:r>
              <a:rPr sz="1800" dirty="0">
                <a:latin typeface="Cambria" pitchFamily="18" charset="0"/>
                <a:ea typeface="Cambria" pitchFamily="18" charset="0"/>
                <a:cs typeface="Arial"/>
              </a:rPr>
              <a:t>that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Netflix has </a:t>
            </a:r>
            <a:r>
              <a:rPr sz="1800" dirty="0">
                <a:latin typeface="Cambria" pitchFamily="18" charset="0"/>
                <a:ea typeface="Cambria" pitchFamily="18" charset="0"/>
                <a:cs typeface="Arial"/>
              </a:rPr>
              <a:t>focused </a:t>
            </a:r>
            <a:r>
              <a:rPr sz="1800" spc="-5" dirty="0">
                <a:latin typeface="Cambria" pitchFamily="18" charset="0"/>
                <a:ea typeface="Cambria" pitchFamily="18" charset="0"/>
                <a:cs typeface="Arial"/>
              </a:rPr>
              <a:t>more attention on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increasing</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Movie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content</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that</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Shows. </a:t>
            </a:r>
            <a:r>
              <a:rPr sz="1800" spc="-484" dirty="0">
                <a:latin typeface="Cambria" pitchFamily="18" charset="0"/>
                <a:ea typeface="Cambria" pitchFamily="18" charset="0"/>
                <a:cs typeface="Arial"/>
              </a:rPr>
              <a:t> </a:t>
            </a:r>
            <a:r>
              <a:rPr sz="1800" dirty="0">
                <a:latin typeface="Cambria" pitchFamily="18" charset="0"/>
                <a:ea typeface="Cambria" pitchFamily="18" charset="0"/>
                <a:cs typeface="Arial"/>
              </a:rPr>
              <a:t>Movies </a:t>
            </a:r>
            <a:r>
              <a:rPr sz="1800" spc="-5" dirty="0">
                <a:latin typeface="Cambria" pitchFamily="18" charset="0"/>
                <a:ea typeface="Cambria" pitchFamily="18" charset="0"/>
                <a:cs typeface="Arial"/>
              </a:rPr>
              <a:t>have increased much more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dramatically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67717"/>
            <a:ext cx="52433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spc="-5" dirty="0">
                <a:latin typeface="Georgia" pitchFamily="18" charset="0"/>
              </a:rPr>
              <a:t>year</a:t>
            </a:r>
            <a:endParaRPr sz="3500" dirty="0">
              <a:latin typeface="Georgia"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705" y="1271383"/>
            <a:ext cx="4845651" cy="3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4117880"/>
            <a:ext cx="8991600" cy="968470"/>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Christmas season </a:t>
            </a:r>
            <a:r>
              <a:rPr sz="1800" spc="-15" dirty="0">
                <a:latin typeface="Cambria" pitchFamily="18" charset="0"/>
                <a:ea typeface="Cambria" pitchFamily="18" charset="0"/>
                <a:cs typeface="Arial"/>
              </a:rPr>
              <a:t>(October, </a:t>
            </a:r>
            <a:r>
              <a:rPr sz="1800" spc="-10" dirty="0">
                <a:latin typeface="Cambria" pitchFamily="18" charset="0"/>
                <a:ea typeface="Cambria" pitchFamily="18" charset="0"/>
                <a:cs typeface="Arial"/>
              </a:rPr>
              <a:t> </a:t>
            </a:r>
            <a:r>
              <a:rPr sz="1800" spc="-15" dirty="0">
                <a:latin typeface="Cambria" pitchFamily="18" charset="0"/>
                <a:ea typeface="Cambria" pitchFamily="18" charset="0"/>
                <a:cs typeface="Arial"/>
              </a:rPr>
              <a:t>November, December, </a:t>
            </a:r>
            <a:r>
              <a:rPr sz="1800" spc="-5" dirty="0">
                <a:latin typeface="Cambria" pitchFamily="18" charset="0"/>
                <a:ea typeface="Cambria" pitchFamily="18" charset="0"/>
                <a:cs typeface="Arial"/>
              </a:rPr>
              <a:t>and January)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sees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greater amount of content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released. Compared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TV shows, more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movies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are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released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each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month.</a:t>
            </a:r>
            <a:endParaRPr sz="1800" dirty="0">
              <a:latin typeface="Cambria" pitchFamily="18" charset="0"/>
              <a:ea typeface="Cambria" pitchFamily="18" charset="0"/>
              <a:cs typeface="Arial"/>
            </a:endParaRPr>
          </a:p>
        </p:txBody>
      </p:sp>
      <p:sp>
        <p:nvSpPr>
          <p:cNvPr id="7" name="object 7"/>
          <p:cNvSpPr txBox="1">
            <a:spLocks noGrp="1"/>
          </p:cNvSpPr>
          <p:nvPr>
            <p:ph type="title"/>
          </p:nvPr>
        </p:nvSpPr>
        <p:spPr>
          <a:xfrm>
            <a:off x="73024" y="151744"/>
            <a:ext cx="8564563"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Release</a:t>
            </a:r>
            <a:r>
              <a:rPr sz="3500" spc="-45" dirty="0">
                <a:latin typeface="Georgia" pitchFamily="18" charset="0"/>
              </a:rPr>
              <a:t> </a:t>
            </a:r>
            <a:r>
              <a:rPr sz="3500" dirty="0">
                <a:latin typeface="Georgia" pitchFamily="18" charset="0"/>
              </a:rPr>
              <a:t>Month</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r="409"/>
          <a:stretch/>
        </p:blipFill>
        <p:spPr bwMode="auto">
          <a:xfrm>
            <a:off x="152400" y="1047750"/>
            <a:ext cx="4237019" cy="284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32235"/>
            <a:ext cx="4237020" cy="285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035" y="4019550"/>
            <a:ext cx="8840601" cy="968470"/>
          </a:xfrm>
          <a:prstGeom prst="rect">
            <a:avLst/>
          </a:prstGeom>
        </p:spPr>
        <p:txBody>
          <a:bodyPr vert="horz" wrap="square" lIns="0" tIns="12700" rIns="0" bIns="0" rtlCol="0">
            <a:spAutoFit/>
          </a:bodyPr>
          <a:lstStyle/>
          <a:p>
            <a:pPr marL="379095" marR="17145"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most</a:t>
            </a:r>
            <a:r>
              <a:rPr sz="1800" spc="135" dirty="0">
                <a:latin typeface="Cambria" pitchFamily="18" charset="0"/>
                <a:ea typeface="Cambria" pitchFamily="18" charset="0"/>
                <a:cs typeface="Arial"/>
              </a:rPr>
              <a:t> </a:t>
            </a:r>
            <a:r>
              <a:rPr sz="1800" spc="-5" dirty="0">
                <a:latin typeface="Cambria" pitchFamily="18" charset="0"/>
                <a:ea typeface="Cambria" pitchFamily="18" charset="0"/>
                <a:cs typeface="Arial"/>
              </a:rPr>
              <a:t>popular</a:t>
            </a:r>
            <a:r>
              <a:rPr sz="1800" spc="140" dirty="0">
                <a:latin typeface="Cambria" pitchFamily="18" charset="0"/>
                <a:ea typeface="Cambria" pitchFamily="18" charset="0"/>
                <a:cs typeface="Arial"/>
              </a:rPr>
              <a:t> </a:t>
            </a:r>
            <a:r>
              <a:rPr sz="1800" spc="-5" dirty="0">
                <a:latin typeface="Cambria" pitchFamily="18" charset="0"/>
                <a:ea typeface="Cambria" pitchFamily="18" charset="0"/>
                <a:cs typeface="Arial"/>
              </a:rPr>
              <a:t>Netflix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category is documentaries, which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are </a:t>
            </a:r>
            <a:r>
              <a:rPr sz="1800" dirty="0">
                <a:latin typeface="Cambria" pitchFamily="18" charset="0"/>
                <a:ea typeface="Cambria" pitchFamily="18" charset="0"/>
                <a:cs typeface="Arial"/>
              </a:rPr>
              <a:t>followed </a:t>
            </a:r>
            <a:r>
              <a:rPr sz="1800" spc="-5" dirty="0">
                <a:latin typeface="Cambria" pitchFamily="18" charset="0"/>
                <a:ea typeface="Cambria" pitchFamily="18" charset="0"/>
                <a:cs typeface="Arial"/>
              </a:rPr>
              <a:t>by stand-up </a:t>
            </a:r>
            <a:r>
              <a:rPr sz="1800" spc="-25" dirty="0">
                <a:latin typeface="Cambria" pitchFamily="18" charset="0"/>
                <a:ea typeface="Cambria" pitchFamily="18" charset="0"/>
                <a:cs typeface="Arial"/>
              </a:rPr>
              <a:t>comedy,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Drams,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foreign</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films.</a:t>
            </a: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The most popular Netflix TV show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category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kids </a:t>
            </a:r>
            <a:r>
              <a:rPr sz="1800" spc="-60" dirty="0">
                <a:latin typeface="Cambria" pitchFamily="18" charset="0"/>
                <a:ea typeface="Cambria" pitchFamily="18" charset="0"/>
                <a:cs typeface="Arial"/>
              </a:rPr>
              <a:t>TV.</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319250" y="176745"/>
            <a:ext cx="3913528"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90" dirty="0">
                <a:latin typeface="Georgia" pitchFamily="18" charset="0"/>
              </a:rPr>
              <a:t> </a:t>
            </a:r>
            <a:r>
              <a:rPr sz="3500" spc="-5" dirty="0">
                <a:latin typeface="Georgia" pitchFamily="18" charset="0"/>
              </a:rPr>
              <a:t>Genres</a:t>
            </a:r>
            <a:endParaRPr sz="3500" dirty="0">
              <a:latin typeface="Georgia"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9" t="909" r="409" b="-909"/>
          <a:stretch/>
        </p:blipFill>
        <p:spPr bwMode="auto">
          <a:xfrm>
            <a:off x="31173" y="1123950"/>
            <a:ext cx="45685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491" y="1047750"/>
            <a:ext cx="425931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779620"/>
            <a:ext cx="8839200" cy="1230530"/>
          </a:xfrm>
          <a:prstGeom prst="rect">
            <a:avLst/>
          </a:prstGeom>
        </p:spPr>
        <p:txBody>
          <a:bodyPr vert="horz" wrap="square" lIns="0" tIns="12700" rIns="0" bIns="0" rtlCol="0">
            <a:spAutoFit/>
          </a:bodyPr>
          <a:lstStyle/>
          <a:p>
            <a:pPr marL="379095" marR="146685" indent="-367030">
              <a:lnSpc>
                <a:spcPct val="114999"/>
              </a:lnSpc>
              <a:spcBef>
                <a:spcPts val="100"/>
              </a:spcBef>
              <a:buFont typeface="Microsoft Sans Serif"/>
              <a:buChar char="●"/>
              <a:tabLst>
                <a:tab pos="379095" algn="l"/>
                <a:tab pos="379730" algn="l"/>
              </a:tabLst>
            </a:pPr>
            <a:r>
              <a:rPr sz="1400" spc="-5" dirty="0">
                <a:latin typeface="Cambria" pitchFamily="18" charset="0"/>
                <a:ea typeface="Cambria" pitchFamily="18" charset="0"/>
                <a:cs typeface="Arial"/>
              </a:rPr>
              <a:t>The majority of movies have </a:t>
            </a:r>
            <a:r>
              <a:rPr sz="1400" dirty="0">
                <a:latin typeface="Cambria" pitchFamily="18" charset="0"/>
                <a:ea typeface="Cambria" pitchFamily="18" charset="0"/>
                <a:cs typeface="Arial"/>
              </a:rPr>
              <a:t>a </a:t>
            </a:r>
            <a:r>
              <a:rPr sz="1400" spc="-5" dirty="0">
                <a:latin typeface="Cambria" pitchFamily="18" charset="0"/>
                <a:ea typeface="Cambria" pitchFamily="18" charset="0"/>
                <a:cs typeface="Arial"/>
              </a:rPr>
              <a:t>duration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between</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90</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and</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120 minutes.</a:t>
            </a:r>
            <a:endParaRPr sz="1400" dirty="0">
              <a:latin typeface="Cambria" pitchFamily="18" charset="0"/>
              <a:ea typeface="Cambria" pitchFamily="18" charset="0"/>
              <a:cs typeface="Arial"/>
            </a:endParaRPr>
          </a:p>
          <a:p>
            <a:pPr marL="379095" marR="233679"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a:t>
            </a:r>
            <a:r>
              <a:rPr sz="1400" dirty="0">
                <a:latin typeface="Cambria" pitchFamily="18" charset="0"/>
                <a:ea typeface="Cambria" pitchFamily="18" charset="0"/>
                <a:cs typeface="Arial"/>
              </a:rPr>
              <a:t>Majority </a:t>
            </a:r>
            <a:r>
              <a:rPr sz="1400" spc="-5" dirty="0">
                <a:latin typeface="Cambria" pitchFamily="18" charset="0"/>
                <a:ea typeface="Cambria" pitchFamily="18" charset="0"/>
                <a:cs typeface="Arial"/>
              </a:rPr>
              <a:t>of </a:t>
            </a:r>
            <a:r>
              <a:rPr sz="1400" dirty="0">
                <a:latin typeface="Cambria" pitchFamily="18" charset="0"/>
                <a:ea typeface="Cambria" pitchFamily="18" charset="0"/>
                <a:cs typeface="Arial"/>
              </a:rPr>
              <a:t>tv </a:t>
            </a:r>
            <a:r>
              <a:rPr sz="1400" spc="-5" dirty="0">
                <a:latin typeface="Cambria" pitchFamily="18" charset="0"/>
                <a:ea typeface="Cambria" pitchFamily="18" charset="0"/>
                <a:cs typeface="Arial"/>
              </a:rPr>
              <a:t>shows consisting of </a:t>
            </a:r>
            <a:r>
              <a:rPr sz="1400" spc="-495" dirty="0">
                <a:latin typeface="Cambria" pitchFamily="18" charset="0"/>
                <a:ea typeface="Cambria" pitchFamily="18" charset="0"/>
                <a:cs typeface="Arial"/>
              </a:rPr>
              <a:t> </a:t>
            </a:r>
            <a:r>
              <a:rPr sz="1400" spc="-5" dirty="0">
                <a:latin typeface="Cambria" pitchFamily="18" charset="0"/>
                <a:ea typeface="Cambria" pitchFamily="18" charset="0"/>
                <a:cs typeface="Arial"/>
              </a:rPr>
              <a:t>single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season.</a:t>
            </a:r>
            <a:endParaRPr sz="14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400" spc="-5" dirty="0">
                <a:latin typeface="Cambria" pitchFamily="18" charset="0"/>
                <a:ea typeface="Cambria" pitchFamily="18" charset="0"/>
                <a:cs typeface="Arial"/>
              </a:rPr>
              <a:t>The lengthiest average runtimes are </a:t>
            </a:r>
            <a:r>
              <a:rPr sz="1400" dirty="0">
                <a:latin typeface="Cambria" pitchFamily="18" charset="0"/>
                <a:ea typeface="Cambria" pitchFamily="18" charset="0"/>
                <a:cs typeface="Arial"/>
              </a:rPr>
              <a:t> found </a:t>
            </a:r>
            <a:r>
              <a:rPr sz="1400" spc="-5" dirty="0">
                <a:latin typeface="Cambria" pitchFamily="18" charset="0"/>
                <a:ea typeface="Cambria" pitchFamily="18" charset="0"/>
                <a:cs typeface="Arial"/>
              </a:rPr>
              <a:t>in NC-17 rated movies(adults only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like dreamers, lust and caution). The </a:t>
            </a:r>
            <a:r>
              <a:rPr sz="1400" dirty="0">
                <a:latin typeface="Cambria" pitchFamily="18" charset="0"/>
                <a:ea typeface="Cambria" pitchFamily="18" charset="0"/>
                <a:cs typeface="Arial"/>
              </a:rPr>
              <a:t> </a:t>
            </a:r>
            <a:r>
              <a:rPr sz="1400" spc="-5" dirty="0">
                <a:latin typeface="Cambria" pitchFamily="18" charset="0"/>
                <a:ea typeface="Cambria" pitchFamily="18" charset="0"/>
                <a:cs typeface="Arial"/>
              </a:rPr>
              <a:t>average duration of movies with </a:t>
            </a:r>
            <a:r>
              <a:rPr sz="1400" dirty="0">
                <a:latin typeface="Cambria" pitchFamily="18" charset="0"/>
                <a:ea typeface="Cambria" pitchFamily="18" charset="0"/>
                <a:cs typeface="Arial"/>
              </a:rPr>
              <a:t>a </a:t>
            </a:r>
            <a:r>
              <a:rPr sz="1400" spc="-30" dirty="0">
                <a:latin typeface="Cambria" pitchFamily="18" charset="0"/>
                <a:ea typeface="Cambria" pitchFamily="18" charset="0"/>
                <a:cs typeface="Arial"/>
              </a:rPr>
              <a:t>TV-Y </a:t>
            </a:r>
            <a:r>
              <a:rPr sz="1400" spc="-25" dirty="0">
                <a:latin typeface="Cambria" pitchFamily="18" charset="0"/>
                <a:ea typeface="Cambria" pitchFamily="18" charset="0"/>
                <a:cs typeface="Arial"/>
              </a:rPr>
              <a:t> </a:t>
            </a:r>
            <a:r>
              <a:rPr sz="1400" spc="-5" dirty="0">
                <a:latin typeface="Cambria" pitchFamily="18" charset="0"/>
                <a:ea typeface="Cambria" pitchFamily="18" charset="0"/>
                <a:cs typeface="Arial"/>
              </a:rPr>
              <a:t>rating(childrens of all ages like cartoons </a:t>
            </a:r>
            <a:r>
              <a:rPr sz="1400" spc="-490" dirty="0">
                <a:latin typeface="Cambria" pitchFamily="18" charset="0"/>
                <a:ea typeface="Cambria" pitchFamily="18" charset="0"/>
                <a:cs typeface="Arial"/>
              </a:rPr>
              <a:t> </a:t>
            </a:r>
            <a:r>
              <a:rPr sz="1400" spc="-5" dirty="0">
                <a:latin typeface="Cambria" pitchFamily="18" charset="0"/>
                <a:ea typeface="Cambria" pitchFamily="18" charset="0"/>
                <a:cs typeface="Arial"/>
              </a:rPr>
              <a:t>or</a:t>
            </a:r>
            <a:r>
              <a:rPr sz="1400" spc="-15" dirty="0">
                <a:latin typeface="Cambria" pitchFamily="18" charset="0"/>
                <a:ea typeface="Cambria" pitchFamily="18" charset="0"/>
                <a:cs typeface="Arial"/>
              </a:rPr>
              <a:t> </a:t>
            </a:r>
            <a:r>
              <a:rPr sz="1400" spc="-5" dirty="0">
                <a:latin typeface="Cambria" pitchFamily="18" charset="0"/>
                <a:ea typeface="Cambria" pitchFamily="18" charset="0"/>
                <a:cs typeface="Arial"/>
              </a:rPr>
              <a:t>animated</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films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is</a:t>
            </a:r>
            <a:r>
              <a:rPr sz="1400" spc="-10" dirty="0">
                <a:latin typeface="Cambria" pitchFamily="18" charset="0"/>
                <a:ea typeface="Cambria" pitchFamily="18" charset="0"/>
                <a:cs typeface="Arial"/>
              </a:rPr>
              <a:t> </a:t>
            </a:r>
            <a:r>
              <a:rPr sz="1400" dirty="0">
                <a:latin typeface="Cambria" pitchFamily="18" charset="0"/>
                <a:ea typeface="Cambria" pitchFamily="18" charset="0"/>
                <a:cs typeface="Arial"/>
              </a:rPr>
              <a:t>the</a:t>
            </a:r>
            <a:r>
              <a:rPr sz="1400" spc="-10" dirty="0">
                <a:latin typeface="Cambria" pitchFamily="18" charset="0"/>
                <a:ea typeface="Cambria" pitchFamily="18" charset="0"/>
                <a:cs typeface="Arial"/>
              </a:rPr>
              <a:t> </a:t>
            </a:r>
            <a:r>
              <a:rPr sz="1400" spc="-5" dirty="0">
                <a:latin typeface="Cambria" pitchFamily="18" charset="0"/>
                <a:ea typeface="Cambria" pitchFamily="18" charset="0"/>
                <a:cs typeface="Arial"/>
              </a:rPr>
              <a:t>shortest</a:t>
            </a:r>
            <a:r>
              <a:rPr sz="1400" b="1" spc="-5" dirty="0">
                <a:latin typeface="Arial"/>
                <a:cs typeface="Arial"/>
              </a:rPr>
              <a:t>.</a:t>
            </a:r>
            <a:endParaRPr sz="1400" dirty="0">
              <a:latin typeface="Arial"/>
              <a:cs typeface="Arial"/>
            </a:endParaRPr>
          </a:p>
        </p:txBody>
      </p:sp>
      <p:sp>
        <p:nvSpPr>
          <p:cNvPr id="4" name="object 4"/>
          <p:cNvSpPr txBox="1">
            <a:spLocks noGrp="1"/>
          </p:cNvSpPr>
          <p:nvPr>
            <p:ph type="title"/>
          </p:nvPr>
        </p:nvSpPr>
        <p:spPr>
          <a:xfrm>
            <a:off x="332925" y="151744"/>
            <a:ext cx="3333115" cy="558800"/>
          </a:xfrm>
          <a:prstGeom prst="rect">
            <a:avLst/>
          </a:prstGeom>
        </p:spPr>
        <p:txBody>
          <a:bodyPr vert="horz" wrap="square" lIns="0" tIns="12700" rIns="0" bIns="0" rtlCol="0">
            <a:spAutoFit/>
          </a:bodyPr>
          <a:lstStyle/>
          <a:p>
            <a:pPr marL="12700">
              <a:lnSpc>
                <a:spcPct val="100000"/>
              </a:lnSpc>
              <a:spcBef>
                <a:spcPts val="100"/>
              </a:spcBef>
            </a:pPr>
            <a:r>
              <a:rPr sz="3500" spc="-5" dirty="0">
                <a:latin typeface="Cambria" pitchFamily="18" charset="0"/>
                <a:ea typeface="Cambria" pitchFamily="18" charset="0"/>
              </a:rPr>
              <a:t>Netflix</a:t>
            </a:r>
            <a:r>
              <a:rPr sz="3500" spc="-90" dirty="0">
                <a:latin typeface="Cambria" pitchFamily="18" charset="0"/>
                <a:ea typeface="Cambria" pitchFamily="18" charset="0"/>
              </a:rPr>
              <a:t> </a:t>
            </a:r>
            <a:r>
              <a:rPr sz="3500" spc="-5" dirty="0">
                <a:latin typeface="Cambria" pitchFamily="18" charset="0"/>
                <a:ea typeface="Cambria" pitchFamily="18" charset="0"/>
              </a:rPr>
              <a:t>Duration</a:t>
            </a:r>
            <a:endParaRPr sz="3500" dirty="0">
              <a:latin typeface="Cambria" pitchFamily="18" charset="0"/>
              <a:ea typeface="Cambria"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65" t="-3938" r="3765" b="3938"/>
          <a:stretch/>
        </p:blipFill>
        <p:spPr bwMode="auto">
          <a:xfrm>
            <a:off x="2769692" y="1092891"/>
            <a:ext cx="3478708" cy="231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119" y="1273772"/>
            <a:ext cx="2813584" cy="213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2242"/>
            <a:ext cx="2797704" cy="221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709" y="3681863"/>
            <a:ext cx="9008160" cy="1404487"/>
          </a:xfrm>
          <a:prstGeom prst="rect">
            <a:avLst/>
          </a:prstGeom>
        </p:spPr>
        <p:txBody>
          <a:bodyPr vert="horz" wrap="square" lIns="0" tIns="12700" rIns="0" bIns="0" rtlCol="0">
            <a:spAutoFit/>
          </a:bodyPr>
          <a:lstStyle/>
          <a:p>
            <a:pPr marL="379095" marR="37465" indent="-367030">
              <a:lnSpc>
                <a:spcPct val="114999"/>
              </a:lnSpc>
              <a:spcBef>
                <a:spcPts val="100"/>
              </a:spcBef>
              <a:buFont typeface="Microsoft Sans Serif"/>
              <a:buChar char="●"/>
              <a:tabLst>
                <a:tab pos="379095" algn="l"/>
                <a:tab pos="379730" algn="l"/>
              </a:tabLst>
            </a:pPr>
            <a:r>
              <a:rPr sz="1600" spc="-5" dirty="0">
                <a:latin typeface="Cambria" pitchFamily="18" charset="0"/>
                <a:ea typeface="Cambria" pitchFamily="18" charset="0"/>
                <a:cs typeface="Arial"/>
              </a:rPr>
              <a:t>The graph visualisations show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content's country of origin, which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include both </a:t>
            </a:r>
            <a:r>
              <a:rPr sz="1600" dirty="0">
                <a:latin typeface="Cambria" pitchFamily="18" charset="0"/>
                <a:ea typeface="Cambria" pitchFamily="18" charset="0"/>
                <a:cs typeface="Arial"/>
              </a:rPr>
              <a:t>Movies </a:t>
            </a:r>
            <a:r>
              <a:rPr sz="1600" spc="-5" dirty="0">
                <a:latin typeface="Cambria" pitchFamily="18" charset="0"/>
                <a:ea typeface="Cambria" pitchFamily="18" charset="0"/>
                <a:cs typeface="Arial"/>
              </a:rPr>
              <a:t>and TVs shows. </a:t>
            </a:r>
            <a:r>
              <a:rPr sz="1600" spc="-490" dirty="0">
                <a:latin typeface="Cambria" pitchFamily="18" charset="0"/>
                <a:ea typeface="Cambria" pitchFamily="18" charset="0"/>
                <a:cs typeface="Arial"/>
              </a:rPr>
              <a:t> </a:t>
            </a:r>
            <a:r>
              <a:rPr sz="1600" spc="-50" dirty="0">
                <a:latin typeface="Cambria" pitchFamily="18" charset="0"/>
                <a:ea typeface="Cambria" pitchFamily="18" charset="0"/>
                <a:cs typeface="Arial"/>
              </a:rPr>
              <a:t>Top </a:t>
            </a:r>
            <a:r>
              <a:rPr sz="1600" spc="-5" dirty="0">
                <a:latin typeface="Cambria" pitchFamily="18" charset="0"/>
                <a:ea typeface="Cambria" pitchFamily="18" charset="0"/>
                <a:cs typeface="Arial"/>
              </a:rPr>
              <a:t>of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list of nations were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US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and India. </a:t>
            </a:r>
            <a:r>
              <a:rPr sz="1600" dirty="0">
                <a:latin typeface="Cambria" pitchFamily="18" charset="0"/>
                <a:ea typeface="Cambria" pitchFamily="18" charset="0"/>
                <a:cs typeface="Arial"/>
              </a:rPr>
              <a:t>A few </a:t>
            </a:r>
            <a:r>
              <a:rPr sz="1600" spc="-5" dirty="0">
                <a:latin typeface="Cambria" pitchFamily="18" charset="0"/>
                <a:ea typeface="Cambria" pitchFamily="18" charset="0"/>
                <a:cs typeface="Arial"/>
              </a:rPr>
              <a:t>countries, including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Australia,</a:t>
            </a:r>
            <a:r>
              <a:rPr sz="1600" spc="-10" dirty="0">
                <a:latin typeface="Cambria" pitchFamily="18" charset="0"/>
                <a:ea typeface="Cambria" pitchFamily="18" charset="0"/>
                <a:cs typeface="Arial"/>
              </a:rPr>
              <a:t> </a:t>
            </a:r>
            <a:r>
              <a:rPr sz="1600" spc="-25" dirty="0">
                <a:latin typeface="Cambria" pitchFamily="18" charset="0"/>
                <a:ea typeface="Cambria" pitchFamily="18" charset="0"/>
                <a:cs typeface="Arial"/>
              </a:rPr>
              <a:t>Taiwan,</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Brazil,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produce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little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Netflix</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content.</a:t>
            </a:r>
            <a:endParaRPr sz="16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From</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heatmap,the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US</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UK</a:t>
            </a:r>
            <a:r>
              <a:rPr sz="1600" spc="-15" dirty="0">
                <a:latin typeface="Cambria" pitchFamily="18" charset="0"/>
                <a:ea typeface="Cambria" pitchFamily="18" charset="0"/>
                <a:cs typeface="Arial"/>
              </a:rPr>
              <a:t> </a:t>
            </a:r>
            <a:r>
              <a:rPr sz="1600" spc="-5" dirty="0">
                <a:latin typeface="Cambria" pitchFamily="18" charset="0"/>
                <a:ea typeface="Cambria" pitchFamily="18" charset="0"/>
                <a:cs typeface="Arial"/>
              </a:rPr>
              <a:t>are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very similar </a:t>
            </a:r>
            <a:r>
              <a:rPr sz="1600" dirty="0">
                <a:latin typeface="Cambria" pitchFamily="18" charset="0"/>
                <a:ea typeface="Cambria" pitchFamily="18" charset="0"/>
                <a:cs typeface="Arial"/>
              </a:rPr>
              <a:t>to the </a:t>
            </a:r>
            <a:r>
              <a:rPr sz="1600" spc="-5" dirty="0">
                <a:latin typeface="Cambria" pitchFamily="18" charset="0"/>
                <a:ea typeface="Cambria" pitchFamily="18" charset="0"/>
                <a:cs typeface="Arial"/>
              </a:rPr>
              <a:t>Netflix </a:t>
            </a:r>
            <a:r>
              <a:rPr sz="1600" dirty="0">
                <a:latin typeface="Cambria" pitchFamily="18" charset="0"/>
                <a:ea typeface="Cambria" pitchFamily="18" charset="0"/>
                <a:cs typeface="Arial"/>
              </a:rPr>
              <a:t>target </a:t>
            </a:r>
            <a:r>
              <a:rPr sz="1600" spc="-5" dirty="0">
                <a:latin typeface="Cambria" pitchFamily="18" charset="0"/>
                <a:ea typeface="Cambria" pitchFamily="18" charset="0"/>
                <a:cs typeface="Arial"/>
              </a:rPr>
              <a:t>age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group, although </a:t>
            </a:r>
            <a:r>
              <a:rPr sz="1600" dirty="0">
                <a:latin typeface="Cambria" pitchFamily="18" charset="0"/>
                <a:ea typeface="Cambria" pitchFamily="18" charset="0"/>
                <a:cs typeface="Arial"/>
              </a:rPr>
              <a:t>they </a:t>
            </a:r>
            <a:r>
              <a:rPr sz="1600" spc="-5" dirty="0">
                <a:latin typeface="Cambria" pitchFamily="18" charset="0"/>
                <a:ea typeface="Cambria" pitchFamily="18" charset="0"/>
                <a:cs typeface="Arial"/>
              </a:rPr>
              <a:t>differ greatly </a:t>
            </a:r>
            <a:r>
              <a:rPr sz="1600" dirty="0">
                <a:latin typeface="Cambria" pitchFamily="18" charset="0"/>
                <a:ea typeface="Cambria" pitchFamily="18" charset="0"/>
                <a:cs typeface="Arial"/>
              </a:rPr>
              <a:t> from</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such</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as</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India</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or Japan.</a:t>
            </a:r>
            <a:endParaRPr sz="1600" dirty="0">
              <a:latin typeface="Cambria" pitchFamily="18" charset="0"/>
              <a:ea typeface="Cambria" pitchFamily="18" charset="0"/>
              <a:cs typeface="Arial"/>
            </a:endParaRPr>
          </a:p>
        </p:txBody>
      </p:sp>
      <p:sp>
        <p:nvSpPr>
          <p:cNvPr id="8" name="object 8"/>
          <p:cNvSpPr txBox="1">
            <a:spLocks noGrp="1"/>
          </p:cNvSpPr>
          <p:nvPr>
            <p:ph type="title"/>
          </p:nvPr>
        </p:nvSpPr>
        <p:spPr>
          <a:xfrm>
            <a:off x="278224" y="212495"/>
            <a:ext cx="5589176"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Netflix</a:t>
            </a:r>
            <a:r>
              <a:rPr sz="3500" spc="-50" dirty="0">
                <a:latin typeface="Georgia" pitchFamily="18" charset="0"/>
              </a:rPr>
              <a:t> </a:t>
            </a:r>
            <a:r>
              <a:rPr sz="3500" spc="-5" dirty="0">
                <a:latin typeface="Georgia" pitchFamily="18" charset="0"/>
              </a:rPr>
              <a:t>country</a:t>
            </a:r>
            <a:r>
              <a:rPr sz="3500" spc="-45" dirty="0">
                <a:latin typeface="Georgia" pitchFamily="18" charset="0"/>
              </a:rPr>
              <a:t> </a:t>
            </a:r>
            <a:r>
              <a:rPr sz="3500" spc="-5" dirty="0">
                <a:latin typeface="Georgia" pitchFamily="18" charset="0"/>
              </a:rPr>
              <a:t>wise</a:t>
            </a:r>
            <a:endParaRPr sz="3500" dirty="0">
              <a:latin typeface="Georgia"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59" t="-2022" r="-2559" b="2022"/>
          <a:stretch/>
        </p:blipFill>
        <p:spPr bwMode="auto">
          <a:xfrm>
            <a:off x="27708" y="1049058"/>
            <a:ext cx="3031735" cy="243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00150"/>
            <a:ext cx="318513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38" y="1166812"/>
            <a:ext cx="2878932"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09" y="4439506"/>
            <a:ext cx="9040091" cy="646844"/>
          </a:xfrm>
          <a:prstGeom prst="rect">
            <a:avLst/>
          </a:prstGeom>
        </p:spPr>
        <p:txBody>
          <a:bodyPr vert="horz" wrap="square" lIns="0" tIns="12700" rIns="0" bIns="0" rtlCol="0">
            <a:spAutoFit/>
          </a:bodyPr>
          <a:lstStyle/>
          <a:p>
            <a:pPr marL="297815" marR="5080" indent="-285750">
              <a:lnSpc>
                <a:spcPct val="114999"/>
              </a:lnSpc>
              <a:spcBef>
                <a:spcPts val="100"/>
              </a:spcBef>
              <a:buFont typeface="Arial" pitchFamily="34" charset="0"/>
              <a:buChar char="•"/>
              <a:tabLst>
                <a:tab pos="379095" algn="l"/>
                <a:tab pos="379730" algn="l"/>
              </a:tabLst>
            </a:pPr>
            <a:r>
              <a:rPr lang="en-GB" sz="1800" spc="-5"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The</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figures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(release_year</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less</a:t>
            </a:r>
            <a:r>
              <a:rPr sz="1800" spc="-25" dirty="0">
                <a:solidFill>
                  <a:srgbClr val="212121"/>
                </a:solidFill>
                <a:latin typeface="Cambria" pitchFamily="18" charset="0"/>
                <a:ea typeface="Cambria" pitchFamily="18" charset="0"/>
                <a:cs typeface="Arial"/>
              </a:rPr>
              <a:t> </a:t>
            </a:r>
            <a:r>
              <a:rPr sz="1800" dirty="0">
                <a:solidFill>
                  <a:srgbClr val="212121"/>
                </a:solidFill>
                <a:latin typeface="Cambria" pitchFamily="18" charset="0"/>
                <a:ea typeface="Cambria" pitchFamily="18" charset="0"/>
                <a:cs typeface="Arial"/>
              </a:rPr>
              <a:t>than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2009) </a:t>
            </a:r>
            <a:r>
              <a:rPr sz="1800" spc="-484"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are</a:t>
            </a:r>
            <a:r>
              <a:rPr sz="1800" spc="-1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being</a:t>
            </a:r>
            <a:r>
              <a:rPr sz="1800" spc="-1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displayed</a:t>
            </a:r>
            <a:r>
              <a:rPr sz="1800" spc="-1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as outliers</a:t>
            </a:r>
            <a:endParaRPr sz="1800" dirty="0">
              <a:latin typeface="Cambria" pitchFamily="18" charset="0"/>
              <a:ea typeface="Cambria" pitchFamily="18" charset="0"/>
              <a:cs typeface="Arial"/>
            </a:endParaRPr>
          </a:p>
          <a:p>
            <a:pPr marL="297815" indent="-285750">
              <a:lnSpc>
                <a:spcPct val="100000"/>
              </a:lnSpc>
              <a:spcBef>
                <a:spcPts val="320"/>
              </a:spcBef>
              <a:buFont typeface="Arial" pitchFamily="34" charset="0"/>
              <a:buChar char="•"/>
              <a:tabLst>
                <a:tab pos="442595" algn="l"/>
                <a:tab pos="443230" algn="l"/>
              </a:tabLst>
            </a:pPr>
            <a:r>
              <a:rPr lang="en-GB" sz="1800" spc="-5"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Replacing</a:t>
            </a:r>
            <a:r>
              <a:rPr sz="1800" spc="-25"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outliers</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with</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mean</a:t>
            </a:r>
            <a:r>
              <a:rPr sz="1800" spc="-20" dirty="0">
                <a:solidFill>
                  <a:srgbClr val="212121"/>
                </a:solidFill>
                <a:latin typeface="Cambria" pitchFamily="18" charset="0"/>
                <a:ea typeface="Cambria" pitchFamily="18" charset="0"/>
                <a:cs typeface="Arial"/>
              </a:rPr>
              <a:t> </a:t>
            </a:r>
            <a:r>
              <a:rPr sz="1800" spc="-5" dirty="0">
                <a:solidFill>
                  <a:srgbClr val="212121"/>
                </a:solidFill>
                <a:latin typeface="Cambria" pitchFamily="18" charset="0"/>
                <a:ea typeface="Cambria" pitchFamily="18" charset="0"/>
                <a:cs typeface="Arial"/>
              </a:rPr>
              <a:t>value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267717"/>
            <a:ext cx="50010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Handling</a:t>
            </a:r>
            <a:r>
              <a:rPr sz="3500" spc="-90" dirty="0">
                <a:latin typeface="Georgia" pitchFamily="18" charset="0"/>
              </a:rPr>
              <a:t> </a:t>
            </a:r>
            <a:r>
              <a:rPr sz="3500" spc="-5" dirty="0">
                <a:latin typeface="Georgia" pitchFamily="18" charset="0"/>
              </a:rPr>
              <a:t>Outliers</a:t>
            </a:r>
            <a:endParaRPr sz="3500" dirty="0">
              <a:latin typeface="Georgi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7" r="897"/>
          <a:stretch/>
        </p:blipFill>
        <p:spPr bwMode="auto">
          <a:xfrm>
            <a:off x="31173" y="1123950"/>
            <a:ext cx="454250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00150"/>
            <a:ext cx="415586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025" y="1038229"/>
            <a:ext cx="8989695" cy="3971921"/>
          </a:xfrm>
          <a:prstGeom prst="rect">
            <a:avLst/>
          </a:prstGeom>
        </p:spPr>
        <p:txBody>
          <a:bodyPr vert="horz" wrap="square" lIns="0" tIns="142240" rIns="0" bIns="0" rtlCol="0">
            <a:spAutoFit/>
          </a:bodyPr>
          <a:lstStyle/>
          <a:p>
            <a:pPr marL="12700">
              <a:lnSpc>
                <a:spcPct val="100000"/>
              </a:lnSpc>
              <a:spcBef>
                <a:spcPts val="1120"/>
              </a:spcBef>
            </a:pPr>
            <a:r>
              <a:rPr dirty="0">
                <a:latin typeface="Cambria" pitchFamily="18" charset="0"/>
                <a:ea typeface="Cambria" pitchFamily="18" charset="0"/>
                <a:cs typeface="Arial"/>
              </a:rPr>
              <a:t>Modelling</a:t>
            </a:r>
            <a:r>
              <a:rPr spc="-114" dirty="0">
                <a:latin typeface="Cambria" pitchFamily="18" charset="0"/>
                <a:ea typeface="Cambria" pitchFamily="18" charset="0"/>
                <a:cs typeface="Arial"/>
              </a:rPr>
              <a:t> </a:t>
            </a:r>
            <a:r>
              <a:rPr spc="-5" dirty="0">
                <a:latin typeface="Cambria" pitchFamily="18" charset="0"/>
                <a:ea typeface="Cambria" pitchFamily="18" charset="0"/>
                <a:cs typeface="Arial"/>
              </a:rPr>
              <a:t>Approach:</a:t>
            </a:r>
            <a:endParaRPr dirty="0">
              <a:latin typeface="Cambria" pitchFamily="18" charset="0"/>
              <a:ea typeface="Cambria" pitchFamily="18" charset="0"/>
              <a:cs typeface="Arial"/>
            </a:endParaRPr>
          </a:p>
          <a:p>
            <a:pPr marL="469900" indent="-367030">
              <a:lnSpc>
                <a:spcPct val="100000"/>
              </a:lnSpc>
              <a:spcBef>
                <a:spcPts val="1025"/>
              </a:spcBef>
              <a:buFont typeface="Microsoft Sans Serif"/>
              <a:buChar char="●"/>
              <a:tabLst>
                <a:tab pos="469265" algn="l"/>
                <a:tab pos="469900" algn="l"/>
              </a:tabLst>
            </a:pPr>
            <a:r>
              <a:rPr spc="-5" dirty="0">
                <a:latin typeface="Cambria" pitchFamily="18" charset="0"/>
                <a:ea typeface="Cambria" pitchFamily="18" charset="0"/>
                <a:cs typeface="Arial"/>
              </a:rPr>
              <a:t>Select</a:t>
            </a:r>
            <a:r>
              <a:rPr spc="-15"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attributes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based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which</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you</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want</a:t>
            </a:r>
            <a:r>
              <a:rPr spc="-10"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cluster</a:t>
            </a:r>
            <a:r>
              <a:rPr spc="-10" dirty="0">
                <a:latin typeface="Cambria" pitchFamily="18" charset="0"/>
                <a:ea typeface="Cambria" pitchFamily="18" charset="0"/>
                <a:cs typeface="Arial"/>
              </a:rPr>
              <a:t> </a:t>
            </a:r>
            <a:r>
              <a:rPr dirty="0">
                <a:latin typeface="Cambria" pitchFamily="18" charset="0"/>
                <a:ea typeface="Cambria" pitchFamily="18" charset="0"/>
                <a:cs typeface="Arial"/>
              </a:rPr>
              <a:t>the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shows</a:t>
            </a:r>
            <a:endParaRPr dirty="0">
              <a:latin typeface="Cambria" pitchFamily="18" charset="0"/>
              <a:ea typeface="Cambria" pitchFamily="18" charset="0"/>
              <a:cs typeface="Arial"/>
            </a:endParaRPr>
          </a:p>
          <a:p>
            <a:pPr marL="469900" marR="5080" indent="-367030">
              <a:lnSpc>
                <a:spcPct val="114999"/>
              </a:lnSpc>
              <a:buFont typeface="Microsoft Sans Serif"/>
              <a:buChar char="●"/>
              <a:tabLst>
                <a:tab pos="469265" algn="l"/>
                <a:tab pos="469900" algn="l"/>
              </a:tabLst>
            </a:pPr>
            <a:r>
              <a:rPr spc="-40" dirty="0">
                <a:latin typeface="Cambria" pitchFamily="18" charset="0"/>
                <a:ea typeface="Cambria" pitchFamily="18" charset="0"/>
                <a:cs typeface="Arial"/>
              </a:rPr>
              <a:t>Text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preprocessing: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Remove</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all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stopwords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and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punctuation</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marks,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convert</a:t>
            </a:r>
            <a:r>
              <a:rPr spc="100" dirty="0">
                <a:latin typeface="Cambria" pitchFamily="18" charset="0"/>
                <a:ea typeface="Cambria" pitchFamily="18" charset="0"/>
                <a:cs typeface="Arial"/>
              </a:rPr>
              <a:t> </a:t>
            </a:r>
            <a:r>
              <a:rPr spc="-5" dirty="0">
                <a:latin typeface="Cambria" pitchFamily="18" charset="0"/>
                <a:ea typeface="Cambria" pitchFamily="18" charset="0"/>
                <a:cs typeface="Arial"/>
              </a:rPr>
              <a:t>all </a:t>
            </a:r>
            <a:r>
              <a:rPr spc="-484" dirty="0">
                <a:latin typeface="Cambria" pitchFamily="18" charset="0"/>
                <a:ea typeface="Cambria" pitchFamily="18" charset="0"/>
                <a:cs typeface="Arial"/>
              </a:rPr>
              <a:t> </a:t>
            </a:r>
            <a:r>
              <a:rPr dirty="0">
                <a:latin typeface="Cambria" pitchFamily="18" charset="0"/>
                <a:ea typeface="Cambria" pitchFamily="18" charset="0"/>
                <a:cs typeface="Arial"/>
              </a:rPr>
              <a:t>textual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data </a:t>
            </a:r>
            <a:r>
              <a:rPr dirty="0">
                <a:latin typeface="Cambria" pitchFamily="18" charset="0"/>
                <a:ea typeface="Cambria" pitchFamily="18" charset="0"/>
                <a:cs typeface="Arial"/>
              </a:rPr>
              <a:t>to</a:t>
            </a:r>
            <a:r>
              <a:rPr spc="-5" dirty="0">
                <a:latin typeface="Cambria" pitchFamily="18" charset="0"/>
                <a:ea typeface="Cambria" pitchFamily="18" charset="0"/>
                <a:cs typeface="Arial"/>
              </a:rPr>
              <a:t> lowercase</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5" dirty="0">
                <a:latin typeface="Cambria" pitchFamily="18" charset="0"/>
                <a:ea typeface="Cambria" pitchFamily="18" charset="0"/>
                <a:cs typeface="Arial"/>
              </a:rPr>
              <a:t>Lemmatization</a:t>
            </a:r>
            <a:r>
              <a:rPr spc="-15" dirty="0">
                <a:latin typeface="Cambria" pitchFamily="18" charset="0"/>
                <a:ea typeface="Cambria" pitchFamily="18" charset="0"/>
                <a:cs typeface="Arial"/>
              </a:rPr>
              <a:t> </a:t>
            </a:r>
            <a:r>
              <a:rPr dirty="0">
                <a:latin typeface="Cambria" pitchFamily="18" charset="0"/>
                <a:ea typeface="Cambria" pitchFamily="18" charset="0"/>
                <a:cs typeface="Arial"/>
              </a:rPr>
              <a:t>to</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generate</a:t>
            </a:r>
            <a:r>
              <a:rPr spc="-10" dirty="0">
                <a:latin typeface="Cambria" pitchFamily="18" charset="0"/>
                <a:ea typeface="Cambria" pitchFamily="18" charset="0"/>
                <a:cs typeface="Arial"/>
              </a:rPr>
              <a:t> </a:t>
            </a:r>
            <a:r>
              <a:rPr dirty="0">
                <a:latin typeface="Cambria" pitchFamily="18" charset="0"/>
                <a:ea typeface="Cambria" pitchFamily="18" charset="0"/>
                <a:cs typeface="Arial"/>
              </a:rPr>
              <a:t>a</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meaningful</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out</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corpus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of</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20" dirty="0">
                <a:latin typeface="Cambria" pitchFamily="18" charset="0"/>
                <a:ea typeface="Cambria" pitchFamily="18" charset="0"/>
                <a:cs typeface="Arial"/>
              </a:rPr>
              <a:t>Tokenization </a:t>
            </a:r>
            <a:r>
              <a:rPr spc="-5" dirty="0">
                <a:latin typeface="Cambria" pitchFamily="18" charset="0"/>
                <a:ea typeface="Cambria" pitchFamily="18" charset="0"/>
                <a:cs typeface="Arial"/>
              </a:rPr>
              <a:t>of</a:t>
            </a:r>
            <a:r>
              <a:rPr spc="-15" dirty="0">
                <a:latin typeface="Cambria" pitchFamily="18" charset="0"/>
                <a:ea typeface="Cambria" pitchFamily="18" charset="0"/>
                <a:cs typeface="Arial"/>
              </a:rPr>
              <a:t> </a:t>
            </a:r>
            <a:r>
              <a:rPr spc="-5" dirty="0">
                <a:latin typeface="Cambria" pitchFamily="18" charset="0"/>
                <a:ea typeface="Cambria" pitchFamily="18" charset="0"/>
                <a:cs typeface="Arial"/>
              </a:rPr>
              <a:t>corpus</a:t>
            </a:r>
            <a:endParaRPr dirty="0">
              <a:latin typeface="Cambria" pitchFamily="18" charset="0"/>
              <a:ea typeface="Cambria" pitchFamily="18" charset="0"/>
              <a:cs typeface="Arial"/>
            </a:endParaRPr>
          </a:p>
          <a:p>
            <a:pPr marL="469900" indent="-367030">
              <a:lnSpc>
                <a:spcPct val="100000"/>
              </a:lnSpc>
              <a:spcBef>
                <a:spcPts val="325"/>
              </a:spcBef>
              <a:buFont typeface="Microsoft Sans Serif"/>
              <a:buChar char="●"/>
              <a:tabLst>
                <a:tab pos="469265" algn="l"/>
                <a:tab pos="469900" algn="l"/>
              </a:tabLst>
            </a:pPr>
            <a:r>
              <a:rPr spc="-15" dirty="0">
                <a:latin typeface="Cambria" pitchFamily="18" charset="0"/>
                <a:ea typeface="Cambria" pitchFamily="18" charset="0"/>
                <a:cs typeface="Arial"/>
              </a:rPr>
              <a:t>Word</a:t>
            </a:r>
            <a:r>
              <a:rPr spc="-45" dirty="0">
                <a:latin typeface="Cambria" pitchFamily="18" charset="0"/>
                <a:ea typeface="Cambria" pitchFamily="18" charset="0"/>
                <a:cs typeface="Arial"/>
              </a:rPr>
              <a:t> </a:t>
            </a:r>
            <a:r>
              <a:rPr spc="-5" dirty="0">
                <a:latin typeface="Cambria" pitchFamily="18" charset="0"/>
                <a:ea typeface="Cambria" pitchFamily="18" charset="0"/>
                <a:cs typeface="Arial"/>
              </a:rPr>
              <a:t>vectorization</a:t>
            </a:r>
            <a:endParaRPr dirty="0">
              <a:latin typeface="Cambria" pitchFamily="18" charset="0"/>
              <a:ea typeface="Cambria" pitchFamily="18" charset="0"/>
              <a:cs typeface="Arial"/>
            </a:endParaRPr>
          </a:p>
          <a:p>
            <a:pPr marL="469900" indent="-367030">
              <a:lnSpc>
                <a:spcPct val="100000"/>
              </a:lnSpc>
              <a:spcBef>
                <a:spcPts val="320"/>
              </a:spcBef>
              <a:buFont typeface="Microsoft Sans Serif"/>
              <a:buChar char="●"/>
              <a:tabLst>
                <a:tab pos="469265" algn="l"/>
                <a:tab pos="469900" algn="l"/>
              </a:tabLst>
            </a:pPr>
            <a:r>
              <a:rPr spc="-5" dirty="0">
                <a:latin typeface="Cambria" pitchFamily="18" charset="0"/>
                <a:ea typeface="Cambria" pitchFamily="18" charset="0"/>
                <a:cs typeface="Arial"/>
              </a:rPr>
              <a:t>Dimensionality</a:t>
            </a:r>
            <a:r>
              <a:rPr spc="-50" dirty="0">
                <a:latin typeface="Cambria" pitchFamily="18" charset="0"/>
                <a:ea typeface="Cambria" pitchFamily="18" charset="0"/>
                <a:cs typeface="Arial"/>
              </a:rPr>
              <a:t> </a:t>
            </a:r>
            <a:r>
              <a:rPr spc="-5" dirty="0">
                <a:latin typeface="Cambria" pitchFamily="18" charset="0"/>
                <a:ea typeface="Cambria" pitchFamily="18" charset="0"/>
                <a:cs typeface="Arial"/>
              </a:rPr>
              <a:t>reduction</a:t>
            </a:r>
            <a:endParaRPr dirty="0">
              <a:latin typeface="Cambria" pitchFamily="18" charset="0"/>
              <a:ea typeface="Cambria" pitchFamily="18" charset="0"/>
              <a:cs typeface="Arial"/>
            </a:endParaRPr>
          </a:p>
          <a:p>
            <a:pPr marL="469900" marR="270510"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Use different algorithms </a:t>
            </a:r>
            <a:r>
              <a:rPr dirty="0">
                <a:latin typeface="Cambria" pitchFamily="18" charset="0"/>
                <a:ea typeface="Cambria" pitchFamily="18" charset="0"/>
                <a:cs typeface="Arial"/>
              </a:rPr>
              <a:t>to </a:t>
            </a:r>
            <a:r>
              <a:rPr spc="-5" dirty="0">
                <a:latin typeface="Cambria" pitchFamily="18" charset="0"/>
                <a:ea typeface="Cambria" pitchFamily="18" charset="0"/>
                <a:cs typeface="Arial"/>
              </a:rPr>
              <a:t>cluster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movies, obtain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optimal number of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clusters</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using different </a:t>
            </a:r>
            <a:r>
              <a:rPr dirty="0">
                <a:latin typeface="Cambria" pitchFamily="18" charset="0"/>
                <a:ea typeface="Cambria" pitchFamily="18" charset="0"/>
                <a:cs typeface="Arial"/>
              </a:rPr>
              <a:t>techniques</a:t>
            </a:r>
          </a:p>
          <a:p>
            <a:pPr marL="469900" marR="24765" indent="-367030">
              <a:lnSpc>
                <a:spcPct val="114999"/>
              </a:lnSpc>
              <a:buFont typeface="Microsoft Sans Serif"/>
              <a:buChar char="●"/>
              <a:tabLst>
                <a:tab pos="469265" algn="l"/>
                <a:tab pos="469900" algn="l"/>
              </a:tabLst>
            </a:pPr>
            <a:r>
              <a:rPr spc="-5" dirty="0">
                <a:latin typeface="Cambria" pitchFamily="18" charset="0"/>
                <a:ea typeface="Cambria" pitchFamily="18" charset="0"/>
                <a:cs typeface="Arial"/>
              </a:rPr>
              <a:t>Build an optimal number of clusters and visualise </a:t>
            </a:r>
            <a:r>
              <a:rPr dirty="0">
                <a:latin typeface="Cambria" pitchFamily="18" charset="0"/>
                <a:ea typeface="Cambria" pitchFamily="18" charset="0"/>
                <a:cs typeface="Arial"/>
              </a:rPr>
              <a:t>the </a:t>
            </a:r>
            <a:r>
              <a:rPr spc="-5" dirty="0">
                <a:latin typeface="Cambria" pitchFamily="18" charset="0"/>
                <a:ea typeface="Cambria" pitchFamily="18" charset="0"/>
                <a:cs typeface="Arial"/>
              </a:rPr>
              <a:t>contents of each cluster </a:t>
            </a:r>
            <a:r>
              <a:rPr spc="-490" dirty="0">
                <a:latin typeface="Cambria" pitchFamily="18" charset="0"/>
                <a:ea typeface="Cambria" pitchFamily="18" charset="0"/>
                <a:cs typeface="Arial"/>
              </a:rPr>
              <a:t> </a:t>
            </a:r>
            <a:r>
              <a:rPr spc="-5" dirty="0">
                <a:latin typeface="Cambria" pitchFamily="18" charset="0"/>
                <a:ea typeface="Cambria" pitchFamily="18" charset="0"/>
                <a:cs typeface="Arial"/>
              </a:rPr>
              <a:t>using</a:t>
            </a:r>
            <a:r>
              <a:rPr spc="-10" dirty="0">
                <a:latin typeface="Cambria" pitchFamily="18" charset="0"/>
                <a:ea typeface="Cambria" pitchFamily="18" charset="0"/>
                <a:cs typeface="Arial"/>
              </a:rPr>
              <a:t> </a:t>
            </a:r>
            <a:r>
              <a:rPr spc="-5" dirty="0">
                <a:latin typeface="Cambria" pitchFamily="18" charset="0"/>
                <a:ea typeface="Cambria" pitchFamily="18" charset="0"/>
                <a:cs typeface="Arial"/>
              </a:rPr>
              <a:t>word clouds</a:t>
            </a:r>
            <a:endParaRPr dirty="0">
              <a:latin typeface="Cambria" pitchFamily="18" charset="0"/>
              <a:ea typeface="Cambria" pitchFamily="18" charset="0"/>
              <a:cs typeface="Arial"/>
            </a:endParaRPr>
          </a:p>
        </p:txBody>
      </p:sp>
      <p:sp>
        <p:nvSpPr>
          <p:cNvPr id="4" name="object 4"/>
          <p:cNvSpPr txBox="1">
            <a:spLocks noGrp="1"/>
          </p:cNvSpPr>
          <p:nvPr>
            <p:ph type="title"/>
          </p:nvPr>
        </p:nvSpPr>
        <p:spPr>
          <a:xfrm>
            <a:off x="166850" y="285750"/>
            <a:ext cx="4786150" cy="508473"/>
          </a:xfrm>
          <a:prstGeom prst="rect">
            <a:avLst/>
          </a:prstGeom>
        </p:spPr>
        <p:txBody>
          <a:bodyPr vert="horz" wrap="square" lIns="0" tIns="15875" rIns="0" bIns="0" rtlCol="0">
            <a:spAutoFit/>
          </a:bodyPr>
          <a:lstStyle/>
          <a:p>
            <a:pPr marL="12700">
              <a:lnSpc>
                <a:spcPct val="100000"/>
              </a:lnSpc>
              <a:spcBef>
                <a:spcPts val="125"/>
              </a:spcBef>
            </a:pPr>
            <a:r>
              <a:rPr sz="3200" spc="5" dirty="0">
                <a:latin typeface="Georgia" pitchFamily="18" charset="0"/>
              </a:rPr>
              <a:t>Data</a:t>
            </a:r>
            <a:r>
              <a:rPr sz="3200" spc="-35" dirty="0">
                <a:latin typeface="Georgia" pitchFamily="18" charset="0"/>
              </a:rPr>
              <a:t> </a:t>
            </a:r>
            <a:r>
              <a:rPr sz="3200" spc="5" dirty="0">
                <a:latin typeface="Georgia" pitchFamily="18" charset="0"/>
              </a:rPr>
              <a:t>Preprocessing</a:t>
            </a: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95153" y="1114025"/>
            <a:ext cx="2642870" cy="2913380"/>
            <a:chOff x="5695153" y="1114025"/>
            <a:chExt cx="2642870" cy="2913380"/>
          </a:xfrm>
        </p:grpSpPr>
        <p:pic>
          <p:nvPicPr>
            <p:cNvPr id="3" name="object 3"/>
            <p:cNvPicPr/>
            <p:nvPr/>
          </p:nvPicPr>
          <p:blipFill>
            <a:blip r:embed="rId2" cstate="print"/>
            <a:stretch>
              <a:fillRect/>
            </a:stretch>
          </p:blipFill>
          <p:spPr>
            <a:xfrm>
              <a:off x="5695153" y="1114025"/>
              <a:ext cx="2495316" cy="2913260"/>
            </a:xfrm>
            <a:prstGeom prst="rect">
              <a:avLst/>
            </a:prstGeom>
          </p:spPr>
        </p:pic>
        <p:pic>
          <p:nvPicPr>
            <p:cNvPr id="4" name="object 4"/>
            <p:cNvPicPr/>
            <p:nvPr/>
          </p:nvPicPr>
          <p:blipFill>
            <a:blip r:embed="rId3" cstate="print"/>
            <a:stretch>
              <a:fillRect/>
            </a:stretch>
          </p:blipFill>
          <p:spPr>
            <a:xfrm>
              <a:off x="6217859" y="1128795"/>
              <a:ext cx="2120052" cy="2460102"/>
            </a:xfrm>
            <a:prstGeom prst="rect">
              <a:avLst/>
            </a:prstGeom>
          </p:spPr>
        </p:pic>
      </p:grpSp>
      <p:sp>
        <p:nvSpPr>
          <p:cNvPr id="5" name="object 5"/>
          <p:cNvSpPr txBox="1">
            <a:spLocks noGrp="1"/>
          </p:cNvSpPr>
          <p:nvPr>
            <p:ph type="title"/>
          </p:nvPr>
        </p:nvSpPr>
        <p:spPr>
          <a:xfrm>
            <a:off x="487174" y="361950"/>
            <a:ext cx="1951225" cy="443711"/>
          </a:xfrm>
          <a:prstGeom prst="rect">
            <a:avLst/>
          </a:prstGeom>
        </p:spPr>
        <p:txBody>
          <a:bodyPr vert="horz" wrap="square" lIns="0" tIns="12700" rIns="0" bIns="0" rtlCol="0">
            <a:spAutoFit/>
          </a:bodyPr>
          <a:lstStyle/>
          <a:p>
            <a:pPr marL="12700">
              <a:lnSpc>
                <a:spcPct val="100000"/>
              </a:lnSpc>
              <a:spcBef>
                <a:spcPts val="100"/>
              </a:spcBef>
            </a:pPr>
            <a:r>
              <a:rPr sz="2800" i="0" spc="140" dirty="0">
                <a:latin typeface="Georgia" pitchFamily="18" charset="0"/>
                <a:cs typeface="Cambria"/>
              </a:rPr>
              <a:t>Contents:</a:t>
            </a:r>
            <a:endParaRPr sz="2800" dirty="0">
              <a:latin typeface="Georgia" pitchFamily="18" charset="0"/>
              <a:cs typeface="Cambria"/>
            </a:endParaRPr>
          </a:p>
        </p:txBody>
      </p:sp>
      <p:sp>
        <p:nvSpPr>
          <p:cNvPr id="6" name="object 6"/>
          <p:cNvSpPr txBox="1"/>
          <p:nvPr/>
        </p:nvSpPr>
        <p:spPr>
          <a:xfrm>
            <a:off x="479299" y="1230281"/>
            <a:ext cx="3380104" cy="3042920"/>
          </a:xfrm>
          <a:prstGeom prst="rect">
            <a:avLst/>
          </a:prstGeom>
        </p:spPr>
        <p:txBody>
          <a:bodyPr vert="horz" wrap="square" lIns="0" tIns="12700" rIns="0" bIns="0" rtlCol="0">
            <a:spAutoFit/>
          </a:bodyPr>
          <a:lstStyle/>
          <a:p>
            <a:pPr marL="379095" indent="-367030">
              <a:lnSpc>
                <a:spcPct val="100000"/>
              </a:lnSpc>
              <a:spcBef>
                <a:spcPts val="100"/>
              </a:spcBef>
              <a:buFont typeface="Arial MT"/>
              <a:buChar char="●"/>
              <a:tabLst>
                <a:tab pos="379095" algn="l"/>
                <a:tab pos="379730" algn="l"/>
              </a:tabLst>
            </a:pPr>
            <a:r>
              <a:rPr sz="1800" spc="130" dirty="0">
                <a:latin typeface="Cambria"/>
                <a:cs typeface="Cambria"/>
              </a:rPr>
              <a:t>Introduction.</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0" dirty="0">
                <a:latin typeface="Cambria"/>
                <a:cs typeface="Cambria"/>
              </a:rPr>
              <a:t>Dataset</a:t>
            </a:r>
            <a:r>
              <a:rPr sz="1800" dirty="0">
                <a:latin typeface="Cambria"/>
                <a:cs typeface="Cambria"/>
              </a:rPr>
              <a:t> </a:t>
            </a:r>
            <a:r>
              <a:rPr sz="1800" spc="105" dirty="0">
                <a:latin typeface="Cambria"/>
                <a:cs typeface="Cambria"/>
              </a:rPr>
              <a:t>Preview.</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25" dirty="0">
                <a:latin typeface="Cambria"/>
                <a:cs typeface="Cambria"/>
              </a:rPr>
              <a:t>Exploratory</a:t>
            </a:r>
            <a:r>
              <a:rPr sz="1800" spc="15" dirty="0">
                <a:latin typeface="Cambria"/>
                <a:cs typeface="Cambria"/>
              </a:rPr>
              <a:t> </a:t>
            </a:r>
            <a:r>
              <a:rPr sz="1800" spc="135" dirty="0">
                <a:latin typeface="Cambria"/>
                <a:cs typeface="Cambria"/>
              </a:rPr>
              <a:t>Data</a:t>
            </a:r>
            <a:r>
              <a:rPr sz="1800" spc="15" dirty="0">
                <a:latin typeface="Cambria"/>
                <a:cs typeface="Cambria"/>
              </a:rPr>
              <a:t> </a:t>
            </a:r>
            <a:r>
              <a:rPr sz="1800" spc="125" dirty="0">
                <a:latin typeface="Cambria"/>
                <a:cs typeface="Cambria"/>
              </a:rPr>
              <a:t>Analysis.</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spcBef>
                <a:spcPts val="5"/>
              </a:spcBef>
              <a:buFont typeface="Arial MT"/>
              <a:buChar char="●"/>
              <a:tabLst>
                <a:tab pos="379095" algn="l"/>
                <a:tab pos="379730" algn="l"/>
              </a:tabLst>
            </a:pPr>
            <a:r>
              <a:rPr sz="1800" spc="135" dirty="0">
                <a:latin typeface="Cambria"/>
                <a:cs typeface="Cambria"/>
              </a:rPr>
              <a:t>Data</a:t>
            </a:r>
            <a:r>
              <a:rPr sz="1800" spc="5" dirty="0">
                <a:latin typeface="Cambria"/>
                <a:cs typeface="Cambria"/>
              </a:rPr>
              <a:t> </a:t>
            </a:r>
            <a:r>
              <a:rPr sz="1800" spc="125" dirty="0">
                <a:latin typeface="Cambria"/>
                <a:cs typeface="Cambria"/>
              </a:rPr>
              <a:t>Preprocessing.</a:t>
            </a:r>
            <a:endParaRPr sz="1800" dirty="0">
              <a:latin typeface="Cambria"/>
              <a:cs typeface="Cambria"/>
            </a:endParaRPr>
          </a:p>
          <a:p>
            <a:pPr>
              <a:lnSpc>
                <a:spcPct val="100000"/>
              </a:lnSpc>
              <a:spcBef>
                <a:spcPts val="45"/>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35" dirty="0">
                <a:latin typeface="Cambria"/>
                <a:cs typeface="Cambria"/>
              </a:rPr>
              <a:t>Creating</a:t>
            </a:r>
            <a:r>
              <a:rPr sz="1800" dirty="0">
                <a:latin typeface="Cambria"/>
                <a:cs typeface="Cambria"/>
              </a:rPr>
              <a:t> </a:t>
            </a:r>
            <a:r>
              <a:rPr sz="1800" spc="120" dirty="0">
                <a:latin typeface="Cambria"/>
                <a:cs typeface="Cambria"/>
              </a:rPr>
              <a:t>Clusters.</a:t>
            </a:r>
            <a:endParaRPr sz="1800" dirty="0">
              <a:latin typeface="Cambria"/>
              <a:cs typeface="Cambria"/>
            </a:endParaRPr>
          </a:p>
          <a:p>
            <a:pPr>
              <a:lnSpc>
                <a:spcPct val="100000"/>
              </a:lnSpc>
              <a:spcBef>
                <a:spcPts val="50"/>
              </a:spcBef>
              <a:buFont typeface="Arial MT"/>
              <a:buChar char="●"/>
            </a:pPr>
            <a:endParaRPr sz="1800" dirty="0">
              <a:latin typeface="Cambria"/>
              <a:cs typeface="Cambria"/>
            </a:endParaRPr>
          </a:p>
          <a:p>
            <a:pPr marL="379095" indent="-367030">
              <a:lnSpc>
                <a:spcPct val="100000"/>
              </a:lnSpc>
              <a:buFont typeface="Arial MT"/>
              <a:buChar char="●"/>
              <a:tabLst>
                <a:tab pos="379095" algn="l"/>
                <a:tab pos="379730" algn="l"/>
              </a:tabLst>
            </a:pPr>
            <a:r>
              <a:rPr sz="1800" spc="140" dirty="0">
                <a:latin typeface="Cambria"/>
                <a:cs typeface="Cambria"/>
              </a:rPr>
              <a:t>Conclusions.</a:t>
            </a:r>
            <a:endParaRPr sz="1800" dirty="0">
              <a:latin typeface="Cambria"/>
              <a:cs typeface="Cambria"/>
            </a:endParaRPr>
          </a:p>
        </p:txBody>
      </p:sp>
      <p:sp>
        <p:nvSpPr>
          <p:cNvPr id="7"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232553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380" y="1491615"/>
            <a:ext cx="7373620" cy="1918335"/>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800" spc="-5" dirty="0">
                <a:latin typeface="Cambria" pitchFamily="18" charset="0"/>
                <a:ea typeface="Cambria" pitchFamily="18" charset="0"/>
                <a:cs typeface="Arial"/>
              </a:rPr>
              <a:t>The </a:t>
            </a:r>
            <a:r>
              <a:rPr sz="1800" spc="-20" dirty="0">
                <a:latin typeface="Cambria" pitchFamily="18" charset="0"/>
                <a:ea typeface="Cambria" pitchFamily="18" charset="0"/>
                <a:cs typeface="Arial"/>
              </a:rPr>
              <a:t>director,</a:t>
            </a:r>
            <a:r>
              <a:rPr sz="1800" spc="-5" dirty="0">
                <a:latin typeface="Cambria" pitchFamily="18" charset="0"/>
                <a:ea typeface="Cambria" pitchFamily="18" charset="0"/>
                <a:cs typeface="Arial"/>
              </a:rPr>
              <a:t> cast, </a:t>
            </a:r>
            <a:r>
              <a:rPr sz="1800" spc="-25" dirty="0">
                <a:latin typeface="Cambria" pitchFamily="18" charset="0"/>
                <a:ea typeface="Cambria" pitchFamily="18" charset="0"/>
                <a:cs typeface="Arial"/>
              </a:rPr>
              <a:t>country,</a:t>
            </a:r>
            <a:r>
              <a:rPr sz="1800" spc="-5" dirty="0">
                <a:latin typeface="Cambria" pitchFamily="18" charset="0"/>
                <a:ea typeface="Cambria" pitchFamily="18" charset="0"/>
                <a:cs typeface="Arial"/>
              </a:rPr>
              <a:t> listed_in, and description are chosen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as</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attributes </a:t>
            </a:r>
            <a:r>
              <a:rPr sz="1800" dirty="0">
                <a:latin typeface="Cambria" pitchFamily="18" charset="0"/>
                <a:ea typeface="Cambria" pitchFamily="18" charset="0"/>
                <a:cs typeface="Arial"/>
              </a:rPr>
              <a:t>to</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non-ascii</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characters</a:t>
            </a:r>
            <a:endParaRPr sz="1800" dirty="0">
              <a:latin typeface="Cambria" pitchFamily="18" charset="0"/>
              <a:ea typeface="Cambria" pitchFamily="18" charset="0"/>
              <a:cs typeface="Arial"/>
            </a:endParaRPr>
          </a:p>
          <a:p>
            <a:pPr marL="379095" indent="-367030">
              <a:lnSpc>
                <a:spcPct val="100000"/>
              </a:lnSpc>
              <a:spcBef>
                <a:spcPts val="320"/>
              </a:spcBef>
              <a:buChar char="●"/>
              <a:tabLst>
                <a:tab pos="379095" algn="l"/>
                <a:tab pos="379730" algn="l"/>
              </a:tabLst>
            </a:pPr>
            <a:r>
              <a:rPr sz="1800" spc="-5" dirty="0">
                <a:latin typeface="Cambria" pitchFamily="18" charset="0"/>
                <a:ea typeface="Cambria" pitchFamily="18" charset="0"/>
                <a:cs typeface="Arial"/>
              </a:rPr>
              <a:t>Removing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stop</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words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converting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lowercase</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Removing</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punctuation</a:t>
            </a:r>
            <a:r>
              <a:rPr sz="1800" spc="-35" dirty="0">
                <a:latin typeface="Cambria" pitchFamily="18" charset="0"/>
                <a:ea typeface="Cambria" pitchFamily="18" charset="0"/>
                <a:cs typeface="Arial"/>
              </a:rPr>
              <a:t> </a:t>
            </a:r>
            <a:r>
              <a:rPr sz="1800" spc="-5" dirty="0">
                <a:latin typeface="Cambria" pitchFamily="18" charset="0"/>
                <a:ea typeface="Cambria" pitchFamily="18" charset="0"/>
                <a:cs typeface="Arial"/>
              </a:rPr>
              <a:t>marks</a:t>
            </a:r>
            <a:endParaRPr sz="1800" dirty="0">
              <a:latin typeface="Cambria" pitchFamily="18" charset="0"/>
              <a:ea typeface="Cambria" pitchFamily="18" charset="0"/>
              <a:cs typeface="Arial"/>
            </a:endParaRPr>
          </a:p>
          <a:p>
            <a:pPr marL="379095" indent="-367030">
              <a:lnSpc>
                <a:spcPct val="100000"/>
              </a:lnSpc>
              <a:spcBef>
                <a:spcPts val="325"/>
              </a:spcBef>
              <a:buChar char="●"/>
              <a:tabLst>
                <a:tab pos="379095" algn="l"/>
                <a:tab pos="379730" algn="l"/>
              </a:tabLst>
            </a:pPr>
            <a:r>
              <a:rPr sz="1800" spc="-5" dirty="0">
                <a:latin typeface="Cambria" pitchFamily="18" charset="0"/>
                <a:ea typeface="Cambria" pitchFamily="18" charset="0"/>
                <a:cs typeface="Arial"/>
              </a:rPr>
              <a:t>Lemmatization,</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tokenization</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and</a:t>
            </a:r>
            <a:r>
              <a:rPr sz="1800" spc="-25" dirty="0">
                <a:latin typeface="Cambria" pitchFamily="18" charset="0"/>
                <a:ea typeface="Cambria" pitchFamily="18" charset="0"/>
                <a:cs typeface="Arial"/>
              </a:rPr>
              <a:t> </a:t>
            </a:r>
            <a:r>
              <a:rPr sz="1800" dirty="0">
                <a:latin typeface="Cambria" pitchFamily="18" charset="0"/>
                <a:ea typeface="Cambria" pitchFamily="18" charset="0"/>
                <a:cs typeface="Arial"/>
              </a:rPr>
              <a:t>text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vectorization</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0987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Data</a:t>
            </a:r>
            <a:r>
              <a:rPr sz="3500" spc="-90" dirty="0">
                <a:latin typeface="Georgia" pitchFamily="18" charset="0"/>
              </a:rPr>
              <a:t> </a:t>
            </a:r>
            <a:r>
              <a:rPr sz="3500" spc="-5" dirty="0">
                <a:latin typeface="Georgia" pitchFamily="18" charset="0"/>
              </a:rPr>
              <a:t>Preprocessing</a:t>
            </a:r>
            <a:endParaRPr sz="3500" dirty="0">
              <a:latin typeface="Georgia" pitchFamily="18" charset="0"/>
            </a:endParaRPr>
          </a:p>
        </p:txBody>
      </p:sp>
      <p:sp>
        <p:nvSpPr>
          <p:cNvPr id="5"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549" y="1117083"/>
            <a:ext cx="4103651" cy="3198311"/>
          </a:xfrm>
          <a:prstGeom prst="rect">
            <a:avLst/>
          </a:prstGeom>
        </p:spPr>
        <p:txBody>
          <a:bodyPr vert="horz" wrap="square" lIns="0" tIns="12700" rIns="0" bIns="0" rtlCol="0">
            <a:spAutoFit/>
          </a:bodyPr>
          <a:lstStyle/>
          <a:p>
            <a:pPr marL="379095" marR="591820" indent="-367030">
              <a:lnSpc>
                <a:spcPct val="114999"/>
              </a:lnSpc>
              <a:spcBef>
                <a:spcPts val="100"/>
              </a:spcBef>
              <a:buFont typeface="Microsoft Sans Serif"/>
              <a:buChar char="●"/>
              <a:tabLst>
                <a:tab pos="379095" algn="l"/>
                <a:tab pos="379730" algn="l"/>
              </a:tabLst>
            </a:pPr>
            <a:r>
              <a:rPr sz="1800" spc="-20" dirty="0">
                <a:latin typeface="Cambria" pitchFamily="18" charset="0"/>
                <a:ea typeface="Cambria" pitchFamily="18" charset="0"/>
                <a:cs typeface="Arial"/>
              </a:rPr>
              <a:t>We </a:t>
            </a:r>
            <a:r>
              <a:rPr sz="1800" dirty="0">
                <a:latin typeface="Cambria" pitchFamily="18" charset="0"/>
                <a:ea typeface="Cambria" pitchFamily="18" charset="0"/>
                <a:cs typeface="Arial"/>
              </a:rPr>
              <a:t>find that </a:t>
            </a:r>
            <a:r>
              <a:rPr sz="1800" spc="-5" dirty="0">
                <a:latin typeface="Cambria" pitchFamily="18" charset="0"/>
                <a:ea typeface="Cambria" pitchFamily="18" charset="0"/>
                <a:cs typeface="Arial"/>
              </a:rPr>
              <a:t>around 7500 components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account</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for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100%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a:p>
            <a:pPr marL="379095" marR="508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Also, just 4000 components comprise more </a:t>
            </a:r>
            <a:r>
              <a:rPr sz="1800" spc="-490" dirty="0">
                <a:latin typeface="Cambria" pitchFamily="18" charset="0"/>
                <a:ea typeface="Cambria" pitchFamily="18" charset="0"/>
                <a:cs typeface="Arial"/>
              </a:rPr>
              <a:t> </a:t>
            </a:r>
            <a:r>
              <a:rPr sz="1800" dirty="0">
                <a:latin typeface="Cambria" pitchFamily="18" charset="0"/>
                <a:ea typeface="Cambria" pitchFamily="18" charset="0"/>
                <a:cs typeface="Arial"/>
              </a:rPr>
              <a:t>than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80% of</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variation</a:t>
            </a:r>
            <a:endParaRPr sz="1800" dirty="0">
              <a:latin typeface="Cambria" pitchFamily="18" charset="0"/>
              <a:ea typeface="Cambria" pitchFamily="18" charset="0"/>
              <a:cs typeface="Arial"/>
            </a:endParaRPr>
          </a:p>
          <a:p>
            <a:pPr marL="379095" marR="44450" indent="-367030">
              <a:lnSpc>
                <a:spcPct val="114999"/>
              </a:lnSpc>
              <a:buFont typeface="Microsoft Sans Serif"/>
              <a:buChar char="●"/>
              <a:tabLst>
                <a:tab pos="379095" algn="l"/>
                <a:tab pos="379730" algn="l"/>
              </a:tabLst>
            </a:pPr>
            <a:r>
              <a:rPr sz="1800" spc="-5" dirty="0">
                <a:latin typeface="Cambria" pitchFamily="18" charset="0"/>
                <a:ea typeface="Cambria" pitchFamily="18" charset="0"/>
                <a:cs typeface="Arial"/>
              </a:rPr>
              <a:t>As </a:t>
            </a:r>
            <a:r>
              <a:rPr sz="1800" dirty="0">
                <a:latin typeface="Cambria" pitchFamily="18" charset="0"/>
                <a:ea typeface="Cambria" pitchFamily="18" charset="0"/>
                <a:cs typeface="Arial"/>
              </a:rPr>
              <a:t>a </a:t>
            </a:r>
            <a:r>
              <a:rPr sz="1800" spc="-5" dirty="0">
                <a:latin typeface="Cambria" pitchFamily="18" charset="0"/>
                <a:ea typeface="Cambria" pitchFamily="18" charset="0"/>
                <a:cs typeface="Arial"/>
              </a:rPr>
              <a:t>result, we can pull </a:t>
            </a:r>
            <a:r>
              <a:rPr sz="1800" dirty="0">
                <a:latin typeface="Cambria" pitchFamily="18" charset="0"/>
                <a:ea typeface="Cambria" pitchFamily="18" charset="0"/>
                <a:cs typeface="Arial"/>
              </a:rPr>
              <a:t>the top </a:t>
            </a:r>
            <a:r>
              <a:rPr sz="1800" spc="-5" dirty="0">
                <a:latin typeface="Cambria" pitchFamily="18" charset="0"/>
                <a:ea typeface="Cambria" pitchFamily="18" charset="0"/>
                <a:cs typeface="Arial"/>
              </a:rPr>
              <a:t>4000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components out of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model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make it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simpler and less dimensional while still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being able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account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80% of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variance.</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133625" y="267717"/>
            <a:ext cx="8476975"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Georgia" pitchFamily="18" charset="0"/>
              </a:rPr>
              <a:t>Dimensionality</a:t>
            </a:r>
            <a:r>
              <a:rPr sz="3200" spc="-30" dirty="0">
                <a:latin typeface="Georgia" pitchFamily="18" charset="0"/>
              </a:rPr>
              <a:t> </a:t>
            </a:r>
            <a:r>
              <a:rPr sz="3200" spc="-5" dirty="0">
                <a:latin typeface="Georgia" pitchFamily="18" charset="0"/>
              </a:rPr>
              <a:t>reduction</a:t>
            </a:r>
            <a:r>
              <a:rPr sz="3200" spc="-30" dirty="0">
                <a:latin typeface="Georgia" pitchFamily="18" charset="0"/>
              </a:rPr>
              <a:t> </a:t>
            </a:r>
            <a:r>
              <a:rPr sz="3200" spc="-10" dirty="0">
                <a:latin typeface="Georgia" pitchFamily="18" charset="0"/>
              </a:rPr>
              <a:t>using</a:t>
            </a:r>
            <a:r>
              <a:rPr sz="3200" spc="-35" dirty="0">
                <a:latin typeface="Georgia" pitchFamily="18" charset="0"/>
              </a:rPr>
              <a:t> </a:t>
            </a:r>
            <a:r>
              <a:rPr sz="3200" spc="-5" dirty="0">
                <a:latin typeface="Georgia" pitchFamily="18" charset="0"/>
              </a:rPr>
              <a:t>PCA</a:t>
            </a:r>
            <a:endParaRPr sz="3200" dirty="0">
              <a:latin typeface="Georgia" pitchFamily="18"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7" r="1587"/>
          <a:stretch/>
        </p:blipFill>
        <p:spPr bwMode="auto">
          <a:xfrm>
            <a:off x="4267201" y="1126117"/>
            <a:ext cx="4800600" cy="319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1" y="3486150"/>
            <a:ext cx="8763000" cy="1582997"/>
          </a:xfrm>
          <a:prstGeom prst="rect">
            <a:avLst/>
          </a:prstGeom>
        </p:spPr>
        <p:txBody>
          <a:bodyPr vert="horz" wrap="square" lIns="0" tIns="12700" rIns="0" bIns="0" rtlCol="0">
            <a:spAutoFit/>
          </a:bodyPr>
          <a:lstStyle/>
          <a:p>
            <a:pPr marL="356235" marR="459740" indent="-344170">
              <a:lnSpc>
                <a:spcPct val="114999"/>
              </a:lnSpc>
              <a:spcBef>
                <a:spcPts val="100"/>
              </a:spcBef>
              <a:buClr>
                <a:srgbClr val="000000"/>
              </a:buClr>
              <a:buChar char="●"/>
              <a:tabLst>
                <a:tab pos="356235" algn="l"/>
                <a:tab pos="356870" algn="l"/>
              </a:tabLst>
            </a:pPr>
            <a:r>
              <a:rPr sz="1500" dirty="0">
                <a:solidFill>
                  <a:srgbClr val="212121"/>
                </a:solidFill>
                <a:latin typeface="Cambria" pitchFamily="18" charset="0"/>
                <a:ea typeface="Cambria" pitchFamily="18" charset="0"/>
                <a:cs typeface="Arial"/>
              </a:rPr>
              <a:t>A</a:t>
            </a:r>
            <a:r>
              <a:rPr sz="1500" spc="-9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well-liked</a:t>
            </a:r>
            <a:r>
              <a:rPr sz="1500" spc="-3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unsupervised</a:t>
            </a:r>
            <a:r>
              <a:rPr sz="1500" spc="-3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machine </a:t>
            </a:r>
            <a:r>
              <a:rPr sz="1500" spc="-4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learning method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combining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comparable</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is</a:t>
            </a:r>
            <a:r>
              <a:rPr sz="1500" spc="-1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called</a:t>
            </a:r>
            <a:endParaRPr sz="1500" dirty="0">
              <a:latin typeface="Cambria" pitchFamily="18" charset="0"/>
              <a:ea typeface="Cambria" pitchFamily="18" charset="0"/>
              <a:cs typeface="Arial"/>
            </a:endParaRPr>
          </a:p>
          <a:p>
            <a:pPr marL="356235" marR="5080">
              <a:lnSpc>
                <a:spcPct val="114999"/>
              </a:lnSpc>
            </a:pPr>
            <a:r>
              <a:rPr sz="1500" spc="-5" dirty="0">
                <a:solidFill>
                  <a:srgbClr val="212121"/>
                </a:solidFill>
                <a:latin typeface="Cambria" pitchFamily="18" charset="0"/>
                <a:ea typeface="Cambria" pitchFamily="18" charset="0"/>
                <a:cs typeface="Arial"/>
              </a:rPr>
              <a:t>K-means</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K-means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clustering</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aims</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divide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dataset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into </a:t>
            </a:r>
            <a:r>
              <a:rPr sz="1500" dirty="0">
                <a:solidFill>
                  <a:srgbClr val="212121"/>
                </a:solidFill>
                <a:latin typeface="Cambria" pitchFamily="18" charset="0"/>
                <a:ea typeface="Cambria" pitchFamily="18" charset="0"/>
                <a:cs typeface="Arial"/>
              </a:rPr>
              <a:t> k </a:t>
            </a:r>
            <a:r>
              <a:rPr sz="1500" spc="-5" dirty="0">
                <a:solidFill>
                  <a:srgbClr val="212121"/>
                </a:solidFill>
                <a:latin typeface="Cambria" pitchFamily="18" charset="0"/>
                <a:ea typeface="Cambria" pitchFamily="18" charset="0"/>
                <a:cs typeface="Arial"/>
              </a:rPr>
              <a:t>clusters, each of which is represented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by</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its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centroid</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6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contains</a:t>
            </a:r>
            <a:r>
              <a:rPr sz="1500" spc="6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data</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points.</a:t>
            </a:r>
            <a:endParaRPr sz="1500" dirty="0">
              <a:latin typeface="Cambria" pitchFamily="18" charset="0"/>
              <a:ea typeface="Cambria" pitchFamily="18" charset="0"/>
              <a:cs typeface="Arial"/>
            </a:endParaRPr>
          </a:p>
          <a:p>
            <a:pPr marL="356235" marR="29845" indent="-344170">
              <a:lnSpc>
                <a:spcPct val="114999"/>
              </a:lnSpc>
              <a:buClr>
                <a:srgbClr val="000000"/>
              </a:buClr>
              <a:buChar char="●"/>
              <a:tabLst>
                <a:tab pos="356235" algn="l"/>
                <a:tab pos="356870" algn="l"/>
              </a:tabLst>
            </a:pPr>
            <a:r>
              <a:rPr sz="1500" spc="-5" dirty="0">
                <a:solidFill>
                  <a:srgbClr val="212121"/>
                </a:solidFill>
                <a:latin typeface="Cambria" pitchFamily="18" charset="0"/>
                <a:ea typeface="Cambria" pitchFamily="18" charset="0"/>
                <a:cs typeface="Arial"/>
              </a:rPr>
              <a:t>Finding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ideal number of clusters </a:t>
            </a:r>
            <a:r>
              <a:rPr sz="1500" dirty="0">
                <a:solidFill>
                  <a:srgbClr val="212121"/>
                </a:solidFill>
                <a:latin typeface="Cambria" pitchFamily="18" charset="0"/>
                <a:ea typeface="Cambria" pitchFamily="18" charset="0"/>
                <a:cs typeface="Arial"/>
              </a:rPr>
              <a:t>for </a:t>
            </a:r>
            <a:r>
              <a:rPr sz="1500" spc="-405"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K-means clustering algorithm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requires visualising </a:t>
            </a:r>
            <a:r>
              <a:rPr sz="1500" dirty="0">
                <a:solidFill>
                  <a:srgbClr val="212121"/>
                </a:solidFill>
                <a:latin typeface="Cambria" pitchFamily="18" charset="0"/>
                <a:ea typeface="Cambria" pitchFamily="18" charset="0"/>
                <a:cs typeface="Arial"/>
              </a:rPr>
              <a:t>the </a:t>
            </a:r>
            <a:r>
              <a:rPr sz="1500" spc="-5" dirty="0">
                <a:solidFill>
                  <a:srgbClr val="212121"/>
                </a:solidFill>
                <a:latin typeface="Cambria" pitchFamily="18" charset="0"/>
                <a:ea typeface="Cambria" pitchFamily="18" charset="0"/>
                <a:cs typeface="Arial"/>
              </a:rPr>
              <a:t>elbow curve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and</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Silhouette</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score.</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54094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200150"/>
            <a:ext cx="2794077" cy="212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246002"/>
            <a:ext cx="3140768" cy="216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763" t="1857" r="-2763" b="-1857"/>
          <a:stretch/>
        </p:blipFill>
        <p:spPr bwMode="auto">
          <a:xfrm>
            <a:off x="3224069" y="1286318"/>
            <a:ext cx="3125854" cy="212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995463"/>
            <a:ext cx="8167255" cy="862287"/>
          </a:xfrm>
          <a:prstGeom prst="rect">
            <a:avLst/>
          </a:prstGeom>
        </p:spPr>
        <p:txBody>
          <a:bodyPr vert="horz" wrap="square" lIns="0" tIns="12700" rIns="0" bIns="0" rtlCol="0">
            <a:spAutoFit/>
          </a:bodyPr>
          <a:lstStyle/>
          <a:p>
            <a:pPr marL="379095" marR="5080" indent="-367030">
              <a:lnSpc>
                <a:spcPct val="114999"/>
              </a:lnSpc>
              <a:spcBef>
                <a:spcPts val="100"/>
              </a:spcBef>
              <a:buFont typeface="Microsoft Sans Serif"/>
              <a:buChar char="●"/>
              <a:tabLst>
                <a:tab pos="379095" algn="l"/>
                <a:tab pos="379730" algn="l"/>
              </a:tabLst>
            </a:pPr>
            <a:r>
              <a:rPr sz="1600" spc="-10" dirty="0">
                <a:latin typeface="Cambria" pitchFamily="18" charset="0"/>
                <a:ea typeface="Cambria" pitchFamily="18" charset="0"/>
                <a:cs typeface="Arial"/>
              </a:rPr>
              <a:t>With </a:t>
            </a:r>
            <a:r>
              <a:rPr sz="1600" spc="-5" dirty="0">
                <a:latin typeface="Cambria" pitchFamily="18" charset="0"/>
                <a:ea typeface="Cambria" pitchFamily="18" charset="0"/>
                <a:cs typeface="Arial"/>
              </a:rPr>
              <a:t>more clusters, </a:t>
            </a:r>
            <a:r>
              <a:rPr sz="1600" dirty="0">
                <a:latin typeface="Cambria" pitchFamily="18" charset="0"/>
                <a:ea typeface="Cambria" pitchFamily="18" charset="0"/>
                <a:cs typeface="Arial"/>
              </a:rPr>
              <a:t>there </a:t>
            </a:r>
            <a:r>
              <a:rPr sz="1600" spc="-5" dirty="0">
                <a:latin typeface="Cambria" pitchFamily="18" charset="0"/>
                <a:ea typeface="Cambria" pitchFamily="18" charset="0"/>
                <a:cs typeface="Arial"/>
              </a:rPr>
              <a:t>is </a:t>
            </a:r>
            <a:r>
              <a:rPr sz="1600" dirty="0">
                <a:latin typeface="Cambria" pitchFamily="18" charset="0"/>
                <a:ea typeface="Cambria" pitchFamily="18" charset="0"/>
                <a:cs typeface="Arial"/>
              </a:rPr>
              <a:t>a </a:t>
            </a:r>
            <a:r>
              <a:rPr sz="1600" spc="5" dirty="0">
                <a:latin typeface="Cambria" pitchFamily="18" charset="0"/>
                <a:ea typeface="Cambria" pitchFamily="18" charset="0"/>
                <a:cs typeface="Arial"/>
              </a:rPr>
              <a:t> </a:t>
            </a:r>
            <a:r>
              <a:rPr sz="1600" spc="-5" dirty="0">
                <a:latin typeface="Cambria" pitchFamily="18" charset="0"/>
                <a:ea typeface="Cambria" pitchFamily="18" charset="0"/>
                <a:cs typeface="Arial"/>
              </a:rPr>
              <a:t>decrease</a:t>
            </a:r>
            <a:r>
              <a:rPr sz="1600" spc="-25" dirty="0">
                <a:latin typeface="Cambria" pitchFamily="18" charset="0"/>
                <a:ea typeface="Cambria" pitchFamily="18" charset="0"/>
                <a:cs typeface="Arial"/>
              </a:rPr>
              <a:t> </a:t>
            </a:r>
            <a:r>
              <a:rPr sz="1600" spc="-5" dirty="0">
                <a:latin typeface="Cambria" pitchFamily="18" charset="0"/>
                <a:ea typeface="Cambria" pitchFamily="18" charset="0"/>
                <a:cs typeface="Arial"/>
              </a:rPr>
              <a:t>in</a:t>
            </a:r>
            <a:r>
              <a:rPr sz="1600" spc="-2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sum</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of</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squared </a:t>
            </a:r>
            <a:r>
              <a:rPr sz="1600" spc="-484" dirty="0">
                <a:latin typeface="Cambria" pitchFamily="18" charset="0"/>
                <a:ea typeface="Cambria" pitchFamily="18" charset="0"/>
                <a:cs typeface="Arial"/>
              </a:rPr>
              <a:t> </a:t>
            </a:r>
            <a:r>
              <a:rPr sz="1600" spc="-5" dirty="0">
                <a:latin typeface="Cambria" pitchFamily="18" charset="0"/>
                <a:ea typeface="Cambria" pitchFamily="18" charset="0"/>
                <a:cs typeface="Arial"/>
              </a:rPr>
              <a:t>distances between each point </a:t>
            </a:r>
            <a:r>
              <a:rPr sz="1600" dirty="0">
                <a:latin typeface="Cambria" pitchFamily="18" charset="0"/>
                <a:ea typeface="Cambria" pitchFamily="18" charset="0"/>
                <a:cs typeface="Arial"/>
              </a:rPr>
              <a:t> </a:t>
            </a:r>
            <a:r>
              <a:rPr sz="1600" spc="-5" dirty="0">
                <a:latin typeface="Cambria" pitchFamily="18" charset="0"/>
                <a:ea typeface="Cambria" pitchFamily="18" charset="0"/>
                <a:cs typeface="Arial"/>
              </a:rPr>
              <a:t>and</a:t>
            </a:r>
            <a:r>
              <a:rPr sz="1600" spc="-10" dirty="0">
                <a:latin typeface="Cambria" pitchFamily="18" charset="0"/>
                <a:ea typeface="Cambria" pitchFamily="18" charset="0"/>
                <a:cs typeface="Arial"/>
              </a:rPr>
              <a:t> </a:t>
            </a:r>
            <a:r>
              <a:rPr sz="1600" dirty="0">
                <a:latin typeface="Cambria" pitchFamily="18" charset="0"/>
                <a:ea typeface="Cambria" pitchFamily="18" charset="0"/>
                <a:cs typeface="Arial"/>
              </a:rPr>
              <a:t>the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centroid.</a:t>
            </a:r>
            <a:endParaRPr sz="1600" dirty="0">
              <a:latin typeface="Cambria" pitchFamily="18" charset="0"/>
              <a:ea typeface="Cambria" pitchFamily="18" charset="0"/>
              <a:cs typeface="Arial"/>
            </a:endParaRPr>
          </a:p>
          <a:p>
            <a:pPr marL="379095" marR="15875" indent="-367030">
              <a:lnSpc>
                <a:spcPct val="114999"/>
              </a:lnSpc>
              <a:buFont typeface="Microsoft Sans Serif"/>
              <a:buChar char="●"/>
              <a:tabLst>
                <a:tab pos="379095" algn="l"/>
                <a:tab pos="379730" algn="l"/>
              </a:tabLst>
            </a:pPr>
            <a:r>
              <a:rPr sz="1600" spc="-5" dirty="0">
                <a:latin typeface="Cambria" pitchFamily="18" charset="0"/>
                <a:ea typeface="Cambria" pitchFamily="18" charset="0"/>
                <a:cs typeface="Arial"/>
              </a:rPr>
              <a:t>Six clusters receive </a:t>
            </a:r>
            <a:r>
              <a:rPr sz="1600" dirty="0">
                <a:latin typeface="Cambria" pitchFamily="18" charset="0"/>
                <a:ea typeface="Cambria" pitchFamily="18" charset="0"/>
                <a:cs typeface="Arial"/>
              </a:rPr>
              <a:t>the </a:t>
            </a:r>
            <a:r>
              <a:rPr sz="1600" spc="-5" dirty="0">
                <a:latin typeface="Cambria" pitchFamily="18" charset="0"/>
                <a:ea typeface="Cambria" pitchFamily="18" charset="0"/>
                <a:cs typeface="Arial"/>
              </a:rPr>
              <a:t>highest </a:t>
            </a:r>
            <a:r>
              <a:rPr sz="1600" spc="-490" dirty="0">
                <a:latin typeface="Cambria" pitchFamily="18" charset="0"/>
                <a:ea typeface="Cambria" pitchFamily="18" charset="0"/>
                <a:cs typeface="Arial"/>
              </a:rPr>
              <a:t> </a:t>
            </a:r>
            <a:r>
              <a:rPr sz="1600" spc="-5" dirty="0">
                <a:latin typeface="Cambria" pitchFamily="18" charset="0"/>
                <a:ea typeface="Cambria" pitchFamily="18" charset="0"/>
                <a:cs typeface="Arial"/>
              </a:rPr>
              <a:t>Silhouette</a:t>
            </a:r>
            <a:r>
              <a:rPr sz="1600" spc="-20" dirty="0">
                <a:latin typeface="Cambria" pitchFamily="18" charset="0"/>
                <a:ea typeface="Cambria" pitchFamily="18" charset="0"/>
                <a:cs typeface="Arial"/>
              </a:rPr>
              <a:t> </a:t>
            </a:r>
            <a:r>
              <a:rPr sz="1600" spc="-5" dirty="0">
                <a:latin typeface="Cambria" pitchFamily="18" charset="0"/>
                <a:ea typeface="Cambria" pitchFamily="18" charset="0"/>
                <a:cs typeface="Arial"/>
              </a:rPr>
              <a:t>score</a:t>
            </a:r>
            <a:r>
              <a:rPr sz="1600" spc="-10" dirty="0">
                <a:latin typeface="Cambria" pitchFamily="18" charset="0"/>
                <a:ea typeface="Cambria" pitchFamily="18" charset="0"/>
                <a:cs typeface="Arial"/>
              </a:rPr>
              <a:t> </a:t>
            </a:r>
            <a:r>
              <a:rPr sz="1600" spc="-5" dirty="0">
                <a:latin typeface="Cambria" pitchFamily="18" charset="0"/>
                <a:ea typeface="Cambria" pitchFamily="18" charset="0"/>
                <a:cs typeface="Arial"/>
              </a:rPr>
              <a:t>overall.</a:t>
            </a:r>
            <a:endParaRPr sz="16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09550"/>
            <a:ext cx="7009625"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K-Means</a:t>
            </a:r>
            <a:r>
              <a:rPr sz="3500" spc="-90" dirty="0">
                <a:latin typeface="Georgia" pitchFamily="18" charset="0"/>
              </a:rPr>
              <a:t> </a:t>
            </a:r>
            <a:r>
              <a:rPr sz="3500" spc="-5" dirty="0">
                <a:latin typeface="Georgia" pitchFamily="18" charset="0"/>
              </a:rPr>
              <a:t>Clustering</a:t>
            </a:r>
            <a:endParaRPr sz="3500" dirty="0">
              <a:latin typeface="Georgia" pitchFamily="18" charset="0"/>
            </a:endParaRPr>
          </a:p>
        </p:txBody>
      </p:sp>
      <p:pic>
        <p:nvPicPr>
          <p:cNvPr id="5" name="object 5"/>
          <p:cNvPicPr/>
          <p:nvPr/>
        </p:nvPicPr>
        <p:blipFill>
          <a:blip r:embed="rId2" cstate="print"/>
          <a:stretch>
            <a:fillRect/>
          </a:stretch>
        </p:blipFill>
        <p:spPr>
          <a:xfrm>
            <a:off x="2819401" y="1079324"/>
            <a:ext cx="3428999" cy="2635426"/>
          </a:xfrm>
          <a:prstGeom prst="rect">
            <a:avLst/>
          </a:prstGeom>
        </p:spPr>
      </p:pic>
      <p:pic>
        <p:nvPicPr>
          <p:cNvPr id="6" name="object 6"/>
          <p:cNvPicPr/>
          <p:nvPr/>
        </p:nvPicPr>
        <p:blipFill>
          <a:blip r:embed="rId3" cstate="print"/>
          <a:stretch>
            <a:fillRect/>
          </a:stretch>
        </p:blipFill>
        <p:spPr>
          <a:xfrm>
            <a:off x="76199" y="1079324"/>
            <a:ext cx="2590801" cy="2711626"/>
          </a:xfrm>
          <a:prstGeom prst="rect">
            <a:avLst/>
          </a:prstGeom>
        </p:spPr>
      </p:pic>
      <p:pic>
        <p:nvPicPr>
          <p:cNvPr id="7" name="object 7"/>
          <p:cNvPicPr/>
          <p:nvPr/>
        </p:nvPicPr>
        <p:blipFill>
          <a:blip r:embed="rId4" cstate="print"/>
          <a:stretch>
            <a:fillRect/>
          </a:stretch>
        </p:blipFill>
        <p:spPr>
          <a:xfrm>
            <a:off x="6234697" y="1125716"/>
            <a:ext cx="2833103" cy="2589034"/>
          </a:xfrm>
          <a:prstGeom prst="rect">
            <a:avLst/>
          </a:prstGeom>
        </p:spPr>
      </p:pic>
      <p:sp>
        <p:nvSpPr>
          <p:cNvPr id="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4487" y="191517"/>
            <a:ext cx="8552313" cy="551433"/>
          </a:xfrm>
          <a:prstGeom prst="rect">
            <a:avLst/>
          </a:prstGeom>
        </p:spPr>
        <p:txBody>
          <a:bodyPr vert="horz" wrap="square" lIns="0" tIns="12700" rIns="0" bIns="0" rtlCol="0">
            <a:spAutoFit/>
          </a:bodyPr>
          <a:lstStyle/>
          <a:p>
            <a:pPr marL="12700">
              <a:lnSpc>
                <a:spcPct val="100000"/>
              </a:lnSpc>
              <a:spcBef>
                <a:spcPts val="100"/>
              </a:spcBef>
            </a:pPr>
            <a:r>
              <a:rPr sz="3500" spc="-25" dirty="0">
                <a:latin typeface="Georgia" pitchFamily="18" charset="0"/>
              </a:rPr>
              <a:t>Word</a:t>
            </a:r>
            <a:r>
              <a:rPr sz="3500" spc="-30" dirty="0">
                <a:latin typeface="Georgia" pitchFamily="18" charset="0"/>
              </a:rPr>
              <a:t> </a:t>
            </a:r>
            <a:r>
              <a:rPr sz="3500" spc="-5" dirty="0">
                <a:latin typeface="Georgia" pitchFamily="18" charset="0"/>
              </a:rPr>
              <a:t>Clouds:</a:t>
            </a:r>
            <a:r>
              <a:rPr sz="3500" spc="-25" dirty="0">
                <a:latin typeface="Georgia" pitchFamily="18" charset="0"/>
              </a:rPr>
              <a:t> </a:t>
            </a:r>
            <a:r>
              <a:rPr sz="3500" dirty="0">
                <a:latin typeface="Georgia" pitchFamily="18" charset="0"/>
              </a:rPr>
              <a:t>K</a:t>
            </a:r>
            <a:r>
              <a:rPr sz="3500" spc="-25" dirty="0">
                <a:latin typeface="Georgia" pitchFamily="18" charset="0"/>
              </a:rPr>
              <a:t> </a:t>
            </a:r>
            <a:r>
              <a:rPr sz="3500" spc="-5" dirty="0">
                <a:latin typeface="Georgia" pitchFamily="18" charset="0"/>
              </a:rPr>
              <a:t>Means</a:t>
            </a:r>
            <a:r>
              <a:rPr sz="3500" spc="10" dirty="0">
                <a:latin typeface="Georgia" pitchFamily="18" charset="0"/>
              </a:rPr>
              <a:t> </a:t>
            </a:r>
            <a:r>
              <a:rPr sz="3500" spc="-5" dirty="0">
                <a:latin typeface="Georgia" pitchFamily="18" charset="0"/>
              </a:rPr>
              <a:t>clusters</a:t>
            </a:r>
            <a:endParaRPr sz="3500" dirty="0">
              <a:latin typeface="Georgia" pitchFamily="18" charset="0"/>
            </a:endParaRPr>
          </a:p>
        </p:txBody>
      </p:sp>
      <p:sp>
        <p:nvSpPr>
          <p:cNvPr id="11" name="object 11"/>
          <p:cNvSpPr txBox="1"/>
          <p:nvPr/>
        </p:nvSpPr>
        <p:spPr>
          <a:xfrm>
            <a:off x="152400" y="4830639"/>
            <a:ext cx="5288725" cy="255711"/>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Important keywords observed in </a:t>
            </a:r>
            <a:r>
              <a:rPr sz="1500" spc="-409" dirty="0">
                <a:latin typeface="Cambria" pitchFamily="18" charset="0"/>
                <a:ea typeface="Cambria" pitchFamily="18" charset="0"/>
                <a:cs typeface="Arial"/>
              </a:rPr>
              <a:t> </a:t>
            </a:r>
            <a:r>
              <a:rPr sz="1500" spc="-5" dirty="0">
                <a:latin typeface="Cambria" pitchFamily="18" charset="0"/>
                <a:ea typeface="Cambria" pitchFamily="18" charset="0"/>
                <a:cs typeface="Arial"/>
              </a:rPr>
              <a:t>clusters</a:t>
            </a:r>
            <a:endParaRPr sz="1500" dirty="0">
              <a:latin typeface="Cambria" pitchFamily="18" charset="0"/>
              <a:ea typeface="Cambria" pitchFamily="18" charset="0"/>
              <a:cs typeface="Aria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4222"/>
            <a:ext cx="2209800" cy="181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13136"/>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19640"/>
            <a:ext cx="2286000" cy="16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 y="2955549"/>
            <a:ext cx="2226541" cy="186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966" y="3058640"/>
            <a:ext cx="2281234" cy="164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3226" r="3078"/>
          <a:stretch/>
        </p:blipFill>
        <p:spPr bwMode="auto">
          <a:xfrm>
            <a:off x="5257800" y="3107949"/>
            <a:ext cx="2213264" cy="152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3556982"/>
            <a:ext cx="8828052" cy="1605568"/>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lang="en-GB" dirty="0">
                <a:latin typeface="Cambria" pitchFamily="18" charset="0"/>
                <a:ea typeface="Cambria" pitchFamily="18" charset="0"/>
                <a:cs typeface="Arial"/>
              </a:rPr>
              <a:t>T</a:t>
            </a:r>
            <a:r>
              <a:rPr sz="1800" dirty="0">
                <a:latin typeface="Cambria" pitchFamily="18" charset="0"/>
                <a:ea typeface="Cambria" pitchFamily="18" charset="0"/>
                <a:cs typeface="Arial"/>
              </a:rPr>
              <a: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(hierarchical) </a:t>
            </a:r>
            <a:r>
              <a:rPr sz="1800" spc="-5" dirty="0">
                <a:latin typeface="Cambria" pitchFamily="18" charset="0"/>
                <a:ea typeface="Cambria" pitchFamily="18" charset="0"/>
                <a:cs typeface="Arial"/>
              </a:rPr>
              <a:t>clustering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process </a:t>
            </a:r>
            <a:r>
              <a:rPr sz="1800" dirty="0">
                <a:latin typeface="Cambria" pitchFamily="18" charset="0"/>
                <a:ea typeface="Cambria" pitchFamily="18" charset="0"/>
                <a:cs typeface="Arial"/>
              </a:rPr>
              <a:t>for </a:t>
            </a:r>
            <a:r>
              <a:rPr sz="1800" spc="-5" dirty="0">
                <a:latin typeface="Cambria" pitchFamily="18" charset="0"/>
                <a:ea typeface="Cambria" pitchFamily="18" charset="0"/>
                <a:cs typeface="Arial"/>
              </a:rPr>
              <a:t>building clusters. Using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 </a:t>
            </a:r>
            <a:r>
              <a:rPr sz="1800" spc="-5" dirty="0">
                <a:latin typeface="Cambria" pitchFamily="18" charset="0"/>
                <a:ea typeface="Cambria" pitchFamily="18" charset="0"/>
                <a:cs typeface="Arial"/>
              </a:rPr>
              <a:t>dendrogram </a:t>
            </a:r>
            <a:r>
              <a:rPr sz="1800" dirty="0">
                <a:latin typeface="Cambria" pitchFamily="18" charset="0"/>
                <a:ea typeface="Cambria" pitchFamily="18" charset="0"/>
                <a:cs typeface="Arial"/>
              </a:rPr>
              <a:t>to </a:t>
            </a:r>
            <a:r>
              <a:rPr sz="1800" spc="-5" dirty="0">
                <a:latin typeface="Cambria" pitchFamily="18" charset="0"/>
                <a:ea typeface="Cambria" pitchFamily="18" charset="0"/>
                <a:cs typeface="Arial"/>
              </a:rPr>
              <a:t>visualize </a:t>
            </a:r>
            <a:r>
              <a:rPr sz="1800" dirty="0">
                <a:latin typeface="Cambria" pitchFamily="18" charset="0"/>
                <a:ea typeface="Cambria" pitchFamily="18" charset="0"/>
                <a:cs typeface="Arial"/>
              </a:rPr>
              <a:t>the </a:t>
            </a:r>
            <a:r>
              <a:rPr sz="1800" spc="-5" dirty="0">
                <a:latin typeface="Cambria" pitchFamily="18" charset="0"/>
                <a:ea typeface="Cambria" pitchFamily="18" charset="0"/>
                <a:cs typeface="Arial"/>
              </a:rPr>
              <a:t>agglomerative </a:t>
            </a:r>
            <a:r>
              <a:rPr sz="1800" dirty="0">
                <a:latin typeface="Cambria" pitchFamily="18" charset="0"/>
                <a:ea typeface="Cambria" pitchFamily="18" charset="0"/>
                <a:cs typeface="Arial"/>
              </a:rPr>
              <a:t> (hierarchical)</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process</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25" dirty="0">
                <a:latin typeface="Cambria" pitchFamily="18" charset="0"/>
                <a:ea typeface="Cambria" pitchFamily="18" charset="0"/>
                <a:cs typeface="Arial"/>
              </a:rPr>
              <a:t> </a:t>
            </a:r>
            <a:r>
              <a:rPr sz="1800" spc="-5" dirty="0">
                <a:latin typeface="Cambria" pitchFamily="18" charset="0"/>
                <a:ea typeface="Cambria" pitchFamily="18" charset="0"/>
                <a:cs typeface="Arial"/>
              </a:rPr>
              <a:t>determine</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the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ideal</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number of</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a:p>
            <a:pPr marL="379095" marR="922655" indent="-367030">
              <a:lnSpc>
                <a:spcPct val="114999"/>
              </a:lnSpc>
              <a:buChar char="●"/>
              <a:tabLst>
                <a:tab pos="379095" algn="l"/>
                <a:tab pos="379730" algn="l"/>
              </a:tabLst>
            </a:pPr>
            <a:r>
              <a:rPr sz="1800" spc="-5" dirty="0">
                <a:latin typeface="Cambria" pitchFamily="18" charset="0"/>
                <a:ea typeface="Cambria" pitchFamily="18" charset="0"/>
                <a:cs typeface="Arial"/>
              </a:rPr>
              <a:t>Utilising</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95" dirty="0">
                <a:latin typeface="Cambria" pitchFamily="18" charset="0"/>
                <a:ea typeface="Cambria" pitchFamily="18" charset="0"/>
                <a:cs typeface="Arial"/>
              </a:rPr>
              <a:t> </a:t>
            </a:r>
            <a:r>
              <a:rPr sz="1800" spc="-5" dirty="0">
                <a:latin typeface="Cambria" pitchFamily="18" charset="0"/>
                <a:ea typeface="Cambria" pitchFamily="18" charset="0"/>
                <a:cs typeface="Arial"/>
              </a:rPr>
              <a:t>Agglomerative</a:t>
            </a:r>
            <a:r>
              <a:rPr sz="1800" spc="-35" dirty="0">
                <a:latin typeface="Cambria" pitchFamily="18" charset="0"/>
                <a:ea typeface="Cambria" pitchFamily="18" charset="0"/>
                <a:cs typeface="Arial"/>
              </a:rPr>
              <a:t> </a:t>
            </a:r>
            <a:r>
              <a:rPr sz="1800" dirty="0">
                <a:latin typeface="Cambria" pitchFamily="18" charset="0"/>
                <a:ea typeface="Cambria" pitchFamily="18" charset="0"/>
                <a:cs typeface="Arial"/>
              </a:rPr>
              <a:t>(hierarchical)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clustering algorithm, 12 clusters were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successfully</a:t>
            </a:r>
            <a:r>
              <a:rPr sz="1800" spc="-10" dirty="0">
                <a:latin typeface="Cambria" pitchFamily="18" charset="0"/>
                <a:ea typeface="Cambria" pitchFamily="18" charset="0"/>
                <a:cs typeface="Arial"/>
              </a:rPr>
              <a:t> </a:t>
            </a:r>
            <a:r>
              <a:rPr lang="en-GB" spc="-5" dirty="0">
                <a:latin typeface="Cambria" pitchFamily="18" charset="0"/>
                <a:ea typeface="Cambria" pitchFamily="18" charset="0"/>
                <a:cs typeface="Arial"/>
              </a:rPr>
              <a:t>B</a:t>
            </a:r>
            <a:r>
              <a:rPr sz="1800" spc="-5" dirty="0" err="1">
                <a:latin typeface="Cambria" pitchFamily="18" charset="0"/>
                <a:ea typeface="Cambria" pitchFamily="18" charset="0"/>
                <a:cs typeface="Arial"/>
              </a:rPr>
              <a:t>uilt</a:t>
            </a:r>
            <a:endParaRPr sz="18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191517"/>
            <a:ext cx="5852950" cy="551433"/>
          </a:xfrm>
          <a:prstGeom prst="rect">
            <a:avLst/>
          </a:prstGeom>
        </p:spPr>
        <p:txBody>
          <a:bodyPr vert="horz" wrap="square" lIns="0" tIns="12700" rIns="0" bIns="0" rtlCol="0">
            <a:spAutoFit/>
          </a:bodyPr>
          <a:lstStyle/>
          <a:p>
            <a:pPr marL="12700">
              <a:lnSpc>
                <a:spcPct val="100000"/>
              </a:lnSpc>
              <a:spcBef>
                <a:spcPts val="100"/>
              </a:spcBef>
            </a:pPr>
            <a:r>
              <a:rPr sz="3500" spc="-5" dirty="0">
                <a:latin typeface="Georgia" pitchFamily="18" charset="0"/>
              </a:rPr>
              <a:t>Hierarchical</a:t>
            </a:r>
            <a:r>
              <a:rPr sz="3500" spc="-85" dirty="0">
                <a:latin typeface="Georgia" pitchFamily="18" charset="0"/>
              </a:rPr>
              <a:t> </a:t>
            </a:r>
            <a:r>
              <a:rPr lang="en-GB" sz="3500" spc="-5" dirty="0" err="1">
                <a:latin typeface="Georgia" pitchFamily="18" charset="0"/>
              </a:rPr>
              <a:t>Cl</a:t>
            </a:r>
            <a:r>
              <a:rPr sz="3500" spc="-5" dirty="0" err="1">
                <a:latin typeface="Georgia" pitchFamily="18" charset="0"/>
              </a:rPr>
              <a:t>ustering</a:t>
            </a:r>
            <a:endParaRPr sz="3500" dirty="0">
              <a:latin typeface="Georgia"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8072"/>
            <a:ext cx="4447309" cy="218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09" y="1153267"/>
            <a:ext cx="4087091" cy="226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8774" y="151744"/>
            <a:ext cx="8975225" cy="505267"/>
          </a:xfrm>
          <a:prstGeom prst="rect">
            <a:avLst/>
          </a:prstGeom>
        </p:spPr>
        <p:txBody>
          <a:bodyPr vert="horz" wrap="square" lIns="0" tIns="12700" rIns="0" bIns="0" rtlCol="0">
            <a:spAutoFit/>
          </a:bodyPr>
          <a:lstStyle/>
          <a:p>
            <a:pPr marL="12700">
              <a:lnSpc>
                <a:spcPct val="100000"/>
              </a:lnSpc>
              <a:spcBef>
                <a:spcPts val="100"/>
              </a:spcBef>
            </a:pPr>
            <a:r>
              <a:rPr sz="3200" spc="-25" dirty="0">
                <a:latin typeface="Georgia" pitchFamily="18" charset="0"/>
              </a:rPr>
              <a:t>Word</a:t>
            </a:r>
            <a:r>
              <a:rPr sz="3200" spc="-35" dirty="0">
                <a:latin typeface="Georgia" pitchFamily="18" charset="0"/>
              </a:rPr>
              <a:t> </a:t>
            </a:r>
            <a:r>
              <a:rPr sz="3200" spc="-5" dirty="0">
                <a:latin typeface="Georgia" pitchFamily="18" charset="0"/>
              </a:rPr>
              <a:t>Clouds:</a:t>
            </a:r>
            <a:r>
              <a:rPr sz="3200" dirty="0">
                <a:latin typeface="Georgia" pitchFamily="18" charset="0"/>
              </a:rPr>
              <a:t> </a:t>
            </a:r>
            <a:r>
              <a:rPr sz="3200" spc="-5" dirty="0">
                <a:latin typeface="Georgia" pitchFamily="18" charset="0"/>
              </a:rPr>
              <a:t>Hierarchical</a:t>
            </a:r>
            <a:r>
              <a:rPr sz="3200" spc="-30" dirty="0">
                <a:latin typeface="Georgia" pitchFamily="18" charset="0"/>
              </a:rPr>
              <a:t> </a:t>
            </a:r>
            <a:r>
              <a:rPr sz="3200" spc="-5" dirty="0">
                <a:latin typeface="Georgia" pitchFamily="18" charset="0"/>
              </a:rPr>
              <a:t>clustering</a:t>
            </a:r>
            <a:endParaRPr sz="3200" dirty="0">
              <a:latin typeface="Georgia" pitchFamily="18" charset="0"/>
            </a:endParaRPr>
          </a:p>
        </p:txBody>
      </p:sp>
      <p:sp>
        <p:nvSpPr>
          <p:cNvPr id="12" name="object 12"/>
          <p:cNvSpPr txBox="1"/>
          <p:nvPr/>
        </p:nvSpPr>
        <p:spPr>
          <a:xfrm>
            <a:off x="30699" y="4754977"/>
            <a:ext cx="5455701" cy="331373"/>
          </a:xfrm>
          <a:prstGeom prst="rect">
            <a:avLst/>
          </a:prstGeom>
        </p:spPr>
        <p:txBody>
          <a:bodyPr vert="horz" wrap="square" lIns="0" tIns="12700" rIns="0" bIns="0" rtlCol="0">
            <a:spAutoFit/>
          </a:bodyPr>
          <a:lstStyle/>
          <a:p>
            <a:pPr marL="379095" marR="5080" indent="-367030">
              <a:lnSpc>
                <a:spcPct val="114999"/>
              </a:lnSpc>
              <a:spcBef>
                <a:spcPts val="100"/>
              </a:spcBef>
              <a:buChar char="●"/>
              <a:tabLst>
                <a:tab pos="379095" algn="l"/>
                <a:tab pos="379730" algn="l"/>
              </a:tabLst>
            </a:pPr>
            <a:r>
              <a:rPr sz="1800" b="1" spc="-5" dirty="0">
                <a:latin typeface="Cambria" pitchFamily="18" charset="0"/>
                <a:ea typeface="Cambria" pitchFamily="18" charset="0"/>
                <a:cs typeface="Arial"/>
              </a:rPr>
              <a:t>Important</a:t>
            </a:r>
            <a:r>
              <a:rPr sz="1800" b="1" spc="-50" dirty="0">
                <a:latin typeface="Cambria" pitchFamily="18" charset="0"/>
                <a:ea typeface="Cambria" pitchFamily="18" charset="0"/>
                <a:cs typeface="Arial"/>
              </a:rPr>
              <a:t> </a:t>
            </a:r>
            <a:r>
              <a:rPr sz="1800" b="1" spc="-5" dirty="0">
                <a:latin typeface="Cambria" pitchFamily="18" charset="0"/>
                <a:ea typeface="Cambria" pitchFamily="18" charset="0"/>
                <a:cs typeface="Arial"/>
              </a:rPr>
              <a:t>keywords</a:t>
            </a:r>
            <a:r>
              <a:rPr sz="1800" b="1" spc="-45" dirty="0">
                <a:latin typeface="Cambria" pitchFamily="18" charset="0"/>
                <a:ea typeface="Cambria" pitchFamily="18" charset="0"/>
                <a:cs typeface="Arial"/>
              </a:rPr>
              <a:t> </a:t>
            </a:r>
            <a:r>
              <a:rPr sz="1800" b="1" spc="-5" dirty="0">
                <a:latin typeface="Cambria" pitchFamily="18" charset="0"/>
                <a:ea typeface="Cambria" pitchFamily="18" charset="0"/>
                <a:cs typeface="Arial"/>
              </a:rPr>
              <a:t>observed </a:t>
            </a:r>
            <a:r>
              <a:rPr sz="1800" b="1" spc="-484" dirty="0">
                <a:latin typeface="Cambria" pitchFamily="18" charset="0"/>
                <a:ea typeface="Cambria" pitchFamily="18" charset="0"/>
                <a:cs typeface="Arial"/>
              </a:rPr>
              <a:t> </a:t>
            </a:r>
            <a:r>
              <a:rPr sz="1800" b="1" spc="-5" dirty="0">
                <a:latin typeface="Cambria" pitchFamily="18" charset="0"/>
                <a:ea typeface="Cambria" pitchFamily="18" charset="0"/>
                <a:cs typeface="Arial"/>
              </a:rPr>
              <a:t>in</a:t>
            </a:r>
            <a:r>
              <a:rPr sz="1800" b="1" spc="-10" dirty="0">
                <a:latin typeface="Cambria" pitchFamily="18" charset="0"/>
                <a:ea typeface="Cambria" pitchFamily="18" charset="0"/>
                <a:cs typeface="Arial"/>
              </a:rPr>
              <a:t> </a:t>
            </a:r>
            <a:r>
              <a:rPr sz="1800" b="1" spc="-5" dirty="0">
                <a:latin typeface="Cambria" pitchFamily="18" charset="0"/>
                <a:ea typeface="Cambria" pitchFamily="18" charset="0"/>
                <a:cs typeface="Arial"/>
              </a:rPr>
              <a:t>clusters</a:t>
            </a:r>
            <a:endParaRPr sz="1800" dirty="0">
              <a:latin typeface="Cambria" pitchFamily="18" charset="0"/>
              <a:ea typeface="Cambria" pitchFamily="18" charset="0"/>
              <a:cs typeface="Aria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92538"/>
            <a:ext cx="2133600" cy="175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44" y="1101196"/>
            <a:ext cx="1923856" cy="171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1101196"/>
            <a:ext cx="1905000" cy="189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2866084"/>
            <a:ext cx="2095500" cy="188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343" y="2952751"/>
            <a:ext cx="1875365" cy="167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1903" y="3104476"/>
            <a:ext cx="2141827" cy="165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pic>
        <p:nvPicPr>
          <p:cNvPr id="143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3730" y="950594"/>
            <a:ext cx="2083598" cy="208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1920" y="3069876"/>
            <a:ext cx="2025408" cy="185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3" y="1578268"/>
            <a:ext cx="4233037" cy="2136482"/>
          </a:xfrm>
          <a:prstGeom prst="rect">
            <a:avLst/>
          </a:prstGeom>
        </p:spPr>
        <p:txBody>
          <a:bodyPr vert="horz" wrap="square" lIns="0" tIns="12700" rIns="0" bIns="0" rtlCol="0">
            <a:spAutoFit/>
          </a:bodyPr>
          <a:lstStyle/>
          <a:p>
            <a:pPr marL="356235" marR="34290" indent="-344170">
              <a:lnSpc>
                <a:spcPct val="114999"/>
              </a:lnSpc>
              <a:spcBef>
                <a:spcPts val="100"/>
              </a:spcBef>
              <a:buChar char="●"/>
              <a:tabLst>
                <a:tab pos="356235" algn="l"/>
                <a:tab pos="356870" algn="l"/>
              </a:tabLst>
            </a:pPr>
            <a:r>
              <a:rPr sz="1500" spc="-5" dirty="0">
                <a:solidFill>
                  <a:srgbClr val="212121"/>
                </a:solidFill>
                <a:latin typeface="Cambria" pitchFamily="18" charset="0"/>
                <a:ea typeface="Cambria" pitchFamily="18" charset="0"/>
                <a:cs typeface="Arial"/>
              </a:rPr>
              <a:t>The objective of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Recommender System is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 relevant items </a:t>
            </a:r>
            <a:r>
              <a:rPr sz="1500" dirty="0">
                <a:solidFill>
                  <a:srgbClr val="212121"/>
                </a:solidFill>
                <a:latin typeface="Cambria" pitchFamily="18" charset="0"/>
                <a:ea typeface="Cambria" pitchFamily="18" charset="0"/>
                <a:cs typeface="Arial"/>
              </a:rPr>
              <a:t>for </a:t>
            </a:r>
            <a:r>
              <a:rPr sz="1500" spc="-5" dirty="0">
                <a:solidFill>
                  <a:srgbClr val="212121"/>
                </a:solidFill>
                <a:latin typeface="Cambria" pitchFamily="18" charset="0"/>
                <a:ea typeface="Cambria" pitchFamily="18" charset="0"/>
                <a:cs typeface="Arial"/>
              </a:rPr>
              <a:t>users, based on </a:t>
            </a:r>
            <a:r>
              <a:rPr sz="1500" dirty="0">
                <a:solidFill>
                  <a:srgbClr val="212121"/>
                </a:solidFill>
                <a:latin typeface="Cambria" pitchFamily="18" charset="0"/>
                <a:ea typeface="Cambria" pitchFamily="18" charset="0"/>
                <a:cs typeface="Arial"/>
              </a:rPr>
              <a:t> their </a:t>
            </a:r>
            <a:r>
              <a:rPr sz="1500" spc="-5" dirty="0">
                <a:solidFill>
                  <a:srgbClr val="212121"/>
                </a:solidFill>
                <a:latin typeface="Cambria" pitchFamily="18" charset="0"/>
                <a:ea typeface="Cambria" pitchFamily="18" charset="0"/>
                <a:cs typeface="Arial"/>
              </a:rPr>
              <a:t>preference. If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person has watched </a:t>
            </a:r>
            <a:r>
              <a:rPr sz="1500" dirty="0">
                <a:solidFill>
                  <a:srgbClr val="212121"/>
                </a:solidFill>
                <a:latin typeface="Cambria" pitchFamily="18" charset="0"/>
                <a:ea typeface="Cambria" pitchFamily="18" charset="0"/>
                <a:cs typeface="Arial"/>
              </a:rPr>
              <a:t>a </a:t>
            </a:r>
            <a:r>
              <a:rPr sz="1500" spc="-5" dirty="0">
                <a:solidFill>
                  <a:srgbClr val="212121"/>
                </a:solidFill>
                <a:latin typeface="Cambria" pitchFamily="18" charset="0"/>
                <a:ea typeface="Cambria" pitchFamily="18" charset="0"/>
                <a:cs typeface="Arial"/>
              </a:rPr>
              <a:t>show </a:t>
            </a:r>
            <a:r>
              <a:rPr sz="150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on netflix, </a:t>
            </a:r>
            <a:r>
              <a:rPr sz="1500" dirty="0">
                <a:solidFill>
                  <a:srgbClr val="212121"/>
                </a:solidFill>
                <a:latin typeface="Cambria" pitchFamily="18" charset="0"/>
                <a:ea typeface="Cambria" pitchFamily="18" charset="0"/>
                <a:cs typeface="Arial"/>
              </a:rPr>
              <a:t>then the </a:t>
            </a:r>
            <a:r>
              <a:rPr sz="1500" spc="-5" dirty="0">
                <a:solidFill>
                  <a:srgbClr val="212121"/>
                </a:solidFill>
                <a:latin typeface="Cambria" pitchFamily="18" charset="0"/>
                <a:ea typeface="Cambria" pitchFamily="18" charset="0"/>
                <a:cs typeface="Arial"/>
              </a:rPr>
              <a:t>recommender system must be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able</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to</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recommend</a:t>
            </a:r>
            <a:r>
              <a:rPr sz="1500" spc="-10" dirty="0">
                <a:solidFill>
                  <a:srgbClr val="212121"/>
                </a:solidFill>
                <a:latin typeface="Cambria" pitchFamily="18" charset="0"/>
                <a:ea typeface="Cambria" pitchFamily="18" charset="0"/>
                <a:cs typeface="Arial"/>
              </a:rPr>
              <a:t> </a:t>
            </a:r>
            <a:r>
              <a:rPr sz="1500" dirty="0">
                <a:solidFill>
                  <a:srgbClr val="212121"/>
                </a:solidFill>
                <a:latin typeface="Cambria" pitchFamily="18" charset="0"/>
                <a:ea typeface="Cambria" pitchFamily="18" charset="0"/>
                <a:cs typeface="Arial"/>
              </a:rPr>
              <a:t>a</a:t>
            </a:r>
            <a:r>
              <a:rPr sz="1500" spc="-5" dirty="0">
                <a:solidFill>
                  <a:srgbClr val="212121"/>
                </a:solidFill>
                <a:latin typeface="Cambria" pitchFamily="18" charset="0"/>
                <a:ea typeface="Cambria" pitchFamily="18" charset="0"/>
                <a:cs typeface="Arial"/>
              </a:rPr>
              <a:t> list</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of</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similar</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shows.</a:t>
            </a:r>
            <a:endParaRPr sz="1500" dirty="0">
              <a:latin typeface="Cambria" pitchFamily="18" charset="0"/>
              <a:ea typeface="Cambria" pitchFamily="18" charset="0"/>
              <a:cs typeface="Arial"/>
            </a:endParaRPr>
          </a:p>
          <a:p>
            <a:pPr marL="356235" marR="5080" indent="-344170">
              <a:lnSpc>
                <a:spcPct val="114999"/>
              </a:lnSpc>
              <a:buChar char="●"/>
              <a:tabLst>
                <a:tab pos="356235" algn="l"/>
                <a:tab pos="356870" algn="l"/>
              </a:tabLst>
            </a:pPr>
            <a:r>
              <a:rPr sz="1500" spc="-15" dirty="0">
                <a:solidFill>
                  <a:srgbClr val="212121"/>
                </a:solidFill>
                <a:latin typeface="Cambria" pitchFamily="18" charset="0"/>
                <a:ea typeface="Cambria" pitchFamily="18" charset="0"/>
                <a:cs typeface="Arial"/>
              </a:rPr>
              <a:t>We </a:t>
            </a:r>
            <a:r>
              <a:rPr sz="1500" spc="-5" dirty="0">
                <a:solidFill>
                  <a:srgbClr val="212121"/>
                </a:solidFill>
                <a:latin typeface="Cambria" pitchFamily="18" charset="0"/>
                <a:ea typeface="Cambria" pitchFamily="18" charset="0"/>
                <a:cs typeface="Arial"/>
              </a:rPr>
              <a:t>have used cosine similarity </a:t>
            </a:r>
            <a:r>
              <a:rPr sz="1500" dirty="0">
                <a:solidFill>
                  <a:srgbClr val="212121"/>
                </a:solidFill>
                <a:latin typeface="Cambria" pitchFamily="18" charset="0"/>
                <a:ea typeface="Cambria" pitchFamily="18" charset="0"/>
                <a:cs typeface="Arial"/>
              </a:rPr>
              <a:t>to </a:t>
            </a:r>
            <a:r>
              <a:rPr sz="1500" spc="-5" dirty="0">
                <a:solidFill>
                  <a:srgbClr val="212121"/>
                </a:solidFill>
                <a:latin typeface="Cambria" pitchFamily="18" charset="0"/>
                <a:ea typeface="Cambria" pitchFamily="18" charset="0"/>
                <a:cs typeface="Arial"/>
              </a:rPr>
              <a:t>recommend </a:t>
            </a:r>
            <a:r>
              <a:rPr sz="1500" dirty="0">
                <a:solidFill>
                  <a:srgbClr val="212121"/>
                </a:solidFill>
                <a:latin typeface="Cambria" pitchFamily="18" charset="0"/>
                <a:ea typeface="Cambria" pitchFamily="18" charset="0"/>
                <a:cs typeface="Arial"/>
              </a:rPr>
              <a:t>top </a:t>
            </a:r>
            <a:r>
              <a:rPr sz="1500" spc="-405"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10</a:t>
            </a:r>
            <a:r>
              <a:rPr sz="1500" spc="-10" dirty="0">
                <a:solidFill>
                  <a:srgbClr val="212121"/>
                </a:solidFill>
                <a:latin typeface="Cambria" pitchFamily="18" charset="0"/>
                <a:ea typeface="Cambria" pitchFamily="18" charset="0"/>
                <a:cs typeface="Arial"/>
              </a:rPr>
              <a:t> </a:t>
            </a:r>
            <a:r>
              <a:rPr sz="1500" spc="-5" dirty="0">
                <a:solidFill>
                  <a:srgbClr val="212121"/>
                </a:solidFill>
                <a:latin typeface="Cambria" pitchFamily="18" charset="0"/>
                <a:ea typeface="Cambria" pitchFamily="18" charset="0"/>
                <a:cs typeface="Arial"/>
              </a:rPr>
              <a:t>movies.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42875" y="285750"/>
            <a:ext cx="8848725" cy="435119"/>
          </a:xfrm>
          <a:prstGeom prst="rect">
            <a:avLst/>
          </a:prstGeom>
        </p:spPr>
        <p:txBody>
          <a:bodyPr vert="horz" wrap="square" lIns="0" tIns="12700" rIns="0" bIns="0" rtlCol="0">
            <a:spAutoFit/>
          </a:bodyPr>
          <a:lstStyle/>
          <a:p>
            <a:pPr marL="12700" marR="5080">
              <a:lnSpc>
                <a:spcPct val="114999"/>
              </a:lnSpc>
              <a:spcBef>
                <a:spcPts val="100"/>
              </a:spcBef>
            </a:pPr>
            <a:r>
              <a:rPr sz="2600" spc="-5" dirty="0">
                <a:latin typeface="Georgia" pitchFamily="18" charset="0"/>
              </a:rPr>
              <a:t>Building</a:t>
            </a:r>
            <a:r>
              <a:rPr sz="2600" spc="-50" dirty="0">
                <a:latin typeface="Georgia" pitchFamily="18" charset="0"/>
              </a:rPr>
              <a:t> </a:t>
            </a:r>
            <a:r>
              <a:rPr sz="2600" spc="-5" dirty="0">
                <a:latin typeface="Georgia" pitchFamily="18" charset="0"/>
              </a:rPr>
              <a:t>Content</a:t>
            </a:r>
            <a:r>
              <a:rPr sz="2600" spc="-50" dirty="0">
                <a:latin typeface="Georgia" pitchFamily="18" charset="0"/>
              </a:rPr>
              <a:t> </a:t>
            </a:r>
            <a:r>
              <a:rPr sz="2600" spc="-5" dirty="0">
                <a:latin typeface="Georgia" pitchFamily="18" charset="0"/>
              </a:rPr>
              <a:t>based </a:t>
            </a:r>
            <a:r>
              <a:rPr sz="2600" spc="-955" dirty="0">
                <a:latin typeface="Georgia" pitchFamily="18" charset="0"/>
              </a:rPr>
              <a:t> </a:t>
            </a:r>
            <a:r>
              <a:rPr lang="en-GB" sz="2600" spc="-5" dirty="0">
                <a:latin typeface="Georgia" pitchFamily="18" charset="0"/>
              </a:rPr>
              <a:t>R</a:t>
            </a:r>
            <a:r>
              <a:rPr sz="2600" spc="-5" dirty="0" err="1">
                <a:latin typeface="Georgia" pitchFamily="18" charset="0"/>
              </a:rPr>
              <a:t>ecommender</a:t>
            </a:r>
            <a:r>
              <a:rPr sz="2600" spc="-30" dirty="0">
                <a:latin typeface="Georgia" pitchFamily="18" charset="0"/>
              </a:rPr>
              <a:t> </a:t>
            </a:r>
            <a:r>
              <a:rPr lang="en-GB" sz="2600" spc="-5" dirty="0">
                <a:latin typeface="Georgia" pitchFamily="18" charset="0"/>
              </a:rPr>
              <a:t>S</a:t>
            </a:r>
            <a:r>
              <a:rPr sz="2600" spc="-5" dirty="0" err="1">
                <a:latin typeface="Georgia" pitchFamily="18" charset="0"/>
              </a:rPr>
              <a:t>ystem</a:t>
            </a:r>
            <a:endParaRPr sz="2600" dirty="0">
              <a:latin typeface="Georgia"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1200150"/>
            <a:ext cx="39624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bject 3"/>
          <p:cNvSpPr/>
          <p:nvPr/>
        </p:nvSpPr>
        <p:spPr>
          <a:xfrm>
            <a:off x="27709"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425" y="1410837"/>
            <a:ext cx="8308975" cy="2456313"/>
          </a:xfrm>
          <a:prstGeom prst="rect">
            <a:avLst/>
          </a:prstGeom>
        </p:spPr>
        <p:txBody>
          <a:bodyPr vert="horz" wrap="square" lIns="0" tIns="12700" rIns="0" bIns="0" rtlCol="0">
            <a:spAutoFit/>
          </a:bodyPr>
          <a:lstStyle/>
          <a:p>
            <a:pPr marL="12700" marR="5080">
              <a:lnSpc>
                <a:spcPct val="114999"/>
              </a:lnSpc>
              <a:spcBef>
                <a:spcPts val="100"/>
              </a:spcBef>
            </a:pP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project, we </a:t>
            </a:r>
            <a:r>
              <a:rPr sz="1500" dirty="0">
                <a:latin typeface="Cambria" pitchFamily="18" charset="0"/>
                <a:ea typeface="Cambria" pitchFamily="18" charset="0"/>
                <a:cs typeface="Arial"/>
              </a:rPr>
              <a:t>tackled a text </a:t>
            </a:r>
            <a:r>
              <a:rPr sz="1500" spc="-5" dirty="0">
                <a:latin typeface="Cambria" pitchFamily="18" charset="0"/>
                <a:ea typeface="Cambria" pitchFamily="18" charset="0"/>
                <a:cs typeface="Arial"/>
              </a:rPr>
              <a:t>clustering issue where we had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categorize Netflix shows into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specific clusters such </a:t>
            </a:r>
            <a:r>
              <a:rPr sz="1500" dirty="0">
                <a:latin typeface="Cambria" pitchFamily="18" charset="0"/>
                <a:ea typeface="Cambria" pitchFamily="18" charset="0"/>
                <a:cs typeface="Arial"/>
              </a:rPr>
              <a:t>that the </a:t>
            </a:r>
            <a:r>
              <a:rPr sz="1500" spc="-5" dirty="0">
                <a:latin typeface="Cambria" pitchFamily="18" charset="0"/>
                <a:ea typeface="Cambria" pitchFamily="18" charset="0"/>
                <a:cs typeface="Arial"/>
              </a:rPr>
              <a:t>shows within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cluster are similar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one another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shows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different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clusters are dissimilar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one </a:t>
            </a:r>
            <a:r>
              <a:rPr sz="1500" spc="-15" dirty="0">
                <a:latin typeface="Cambria" pitchFamily="18" charset="0"/>
                <a:ea typeface="Cambria" pitchFamily="18" charset="0"/>
                <a:cs typeface="Arial"/>
              </a:rPr>
              <a:t>another.</a:t>
            </a:r>
            <a:endParaRPr sz="1500" dirty="0">
              <a:latin typeface="Cambria" pitchFamily="18" charset="0"/>
              <a:ea typeface="Cambria" pitchFamily="18" charset="0"/>
              <a:cs typeface="Arial"/>
            </a:endParaRPr>
          </a:p>
          <a:p>
            <a:pPr marL="469900" marR="45720" indent="-344170">
              <a:lnSpc>
                <a:spcPct val="114999"/>
              </a:lnSpc>
              <a:spcBef>
                <a:spcPts val="600"/>
              </a:spcBef>
              <a:buChar char="●"/>
              <a:tabLst>
                <a:tab pos="469265" algn="l"/>
                <a:tab pos="469900" algn="l"/>
              </a:tabLst>
            </a:pPr>
            <a:r>
              <a:rPr sz="1500" spc="-5" dirty="0">
                <a:latin typeface="Cambria" pitchFamily="18" charset="0"/>
                <a:ea typeface="Cambria" pitchFamily="18" charset="0"/>
                <a:cs typeface="Arial"/>
              </a:rPr>
              <a:t>Once our dataset is loaded, and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we search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duplicates and missing values. No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duplicate values were discovered, and any missing values were used </a:t>
            </a:r>
            <a:r>
              <a:rPr sz="1500" dirty="0">
                <a:latin typeface="Cambria" pitchFamily="18" charset="0"/>
                <a:ea typeface="Cambria" pitchFamily="18" charset="0"/>
                <a:cs typeface="Arial"/>
              </a:rPr>
              <a:t>to fill them </a:t>
            </a:r>
            <a:r>
              <a:rPr sz="1500" spc="-5" dirty="0">
                <a:latin typeface="Cambria" pitchFamily="18" charset="0"/>
                <a:ea typeface="Cambria" pitchFamily="18" charset="0"/>
                <a:cs typeface="Arial"/>
              </a:rPr>
              <a:t>in. In our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dataset,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column contains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missing entries,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cast, </a:t>
            </a:r>
            <a:r>
              <a:rPr sz="1500" spc="-20" dirty="0">
                <a:latin typeface="Cambria" pitchFamily="18" charset="0"/>
                <a:ea typeface="Cambria" pitchFamily="18" charset="0"/>
                <a:cs typeface="Arial"/>
              </a:rPr>
              <a:t>country, </a:t>
            </a:r>
            <a:r>
              <a:rPr sz="1500" spc="-15" dirty="0">
                <a:latin typeface="Cambria" pitchFamily="18" charset="0"/>
                <a:ea typeface="Cambria" pitchFamily="18" charset="0"/>
                <a:cs typeface="Arial"/>
              </a:rPr>
              <a:t> </a:t>
            </a:r>
            <a:r>
              <a:rPr sz="1500" spc="-5" dirty="0">
                <a:latin typeface="Cambria" pitchFamily="18" charset="0"/>
                <a:ea typeface="Cambria" pitchFamily="18" charset="0"/>
                <a:cs typeface="Arial"/>
              </a:rPr>
              <a:t>and date_added. The string "unknown" is used </a:t>
            </a:r>
            <a:r>
              <a:rPr sz="1500" dirty="0">
                <a:latin typeface="Cambria" pitchFamily="18" charset="0"/>
                <a:ea typeface="Cambria" pitchFamily="18" charset="0"/>
                <a:cs typeface="Arial"/>
              </a:rPr>
              <a:t>to fill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director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country columns, "no cast" is used </a:t>
            </a:r>
            <a:r>
              <a:rPr sz="1500" dirty="0">
                <a:latin typeface="Cambria" pitchFamily="18" charset="0"/>
                <a:ea typeface="Cambria" pitchFamily="18" charset="0"/>
                <a:cs typeface="Arial"/>
              </a:rPr>
              <a:t>fill </a:t>
            </a:r>
            <a:r>
              <a:rPr sz="1500" spc="-5" dirty="0">
                <a:latin typeface="Cambria" pitchFamily="18" charset="0"/>
                <a:ea typeface="Cambria" pitchFamily="18" charset="0"/>
                <a:cs typeface="Arial"/>
              </a:rPr>
              <a:t>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cast column, and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mode value is used </a:t>
            </a:r>
            <a:r>
              <a:rPr sz="1500" dirty="0">
                <a:latin typeface="Cambria" pitchFamily="18" charset="0"/>
                <a:ea typeface="Cambria" pitchFamily="18" charset="0"/>
                <a:cs typeface="Arial"/>
              </a:rPr>
              <a:t>to fill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missing values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rating column.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records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had null entries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"date_added"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column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were deleted.</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152400" y="191517"/>
            <a:ext cx="70506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180" y="1254760"/>
            <a:ext cx="8745220" cy="2917190"/>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31% of Netflix's content is </a:t>
            </a:r>
            <a:r>
              <a:rPr sz="1500" dirty="0">
                <a:latin typeface="Cambria" pitchFamily="18" charset="0"/>
                <a:ea typeface="Cambria" pitchFamily="18" charset="0"/>
                <a:cs typeface="Arial"/>
              </a:rPr>
              <a:t>television </a:t>
            </a:r>
            <a:r>
              <a:rPr sz="1500" spc="-5" dirty="0">
                <a:latin typeface="Cambria" pitchFamily="18" charset="0"/>
                <a:ea typeface="Cambria" pitchFamily="18" charset="0"/>
                <a:cs typeface="Arial"/>
              </a:rPr>
              <a:t>shows, while 69% of it is movie </a:t>
            </a:r>
            <a:r>
              <a:rPr sz="1500" spc="-15" dirty="0">
                <a:latin typeface="Cambria" pitchFamily="18" charset="0"/>
                <a:ea typeface="Cambria" pitchFamily="18" charset="0"/>
                <a:cs typeface="Arial"/>
              </a:rPr>
              <a:t>show, </a:t>
            </a:r>
            <a:r>
              <a:rPr sz="1500" spc="-5" dirty="0">
                <a:latin typeface="Cambria" pitchFamily="18" charset="0"/>
                <a:ea typeface="Cambria" pitchFamily="18" charset="0"/>
                <a:cs typeface="Arial"/>
              </a:rPr>
              <a:t>demonstrating </a:t>
            </a:r>
            <a:r>
              <a:rPr sz="1500" dirty="0">
                <a:latin typeface="Cambria" pitchFamily="18" charset="0"/>
                <a:ea typeface="Cambria" pitchFamily="18" charset="0"/>
                <a:cs typeface="Arial"/>
              </a:rPr>
              <a:t> that </a:t>
            </a:r>
            <a:r>
              <a:rPr sz="1500" spc="-5" dirty="0">
                <a:latin typeface="Cambria" pitchFamily="18" charset="0"/>
                <a:ea typeface="Cambria" pitchFamily="18" charset="0"/>
                <a:cs typeface="Arial"/>
              </a:rPr>
              <a:t>movie shows have greater content. </a:t>
            </a:r>
            <a:r>
              <a:rPr sz="1500" spc="-15" dirty="0">
                <a:latin typeface="Cambria" pitchFamily="18" charset="0"/>
                <a:ea typeface="Cambria" pitchFamily="18" charset="0"/>
                <a:cs typeface="Arial"/>
              </a:rPr>
              <a:t>TV-MA, </a:t>
            </a:r>
            <a:r>
              <a:rPr sz="1500" spc="-5" dirty="0">
                <a:latin typeface="Cambria" pitchFamily="18" charset="0"/>
                <a:ea typeface="Cambria" pitchFamily="18" charset="0"/>
                <a:cs typeface="Arial"/>
              </a:rPr>
              <a:t>which stands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"Mature Audience,"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frequently </a:t>
            </a:r>
            <a:r>
              <a:rPr sz="1500" spc="-5" dirty="0">
                <a:latin typeface="Cambria" pitchFamily="18" charset="0"/>
                <a:ea typeface="Cambria" pitchFamily="18" charset="0"/>
                <a:cs typeface="Arial"/>
              </a:rPr>
              <a:t>used classification </a:t>
            </a:r>
            <a:r>
              <a:rPr sz="1500" dirty="0">
                <a:latin typeface="Cambria" pitchFamily="18" charset="0"/>
                <a:ea typeface="Cambria" pitchFamily="18" charset="0"/>
                <a:cs typeface="Arial"/>
              </a:rPr>
              <a:t>for </a:t>
            </a:r>
            <a:r>
              <a:rPr sz="1500" spc="-5" dirty="0">
                <a:latin typeface="Cambria" pitchFamily="18" charset="0"/>
                <a:ea typeface="Cambria" pitchFamily="18" charset="0"/>
                <a:cs typeface="Arial"/>
              </a:rPr>
              <a:t>movie and </a:t>
            </a:r>
            <a:r>
              <a:rPr sz="1500" dirty="0">
                <a:latin typeface="Cambria" pitchFamily="18" charset="0"/>
                <a:ea typeface="Cambria" pitchFamily="18" charset="0"/>
                <a:cs typeface="Arial"/>
              </a:rPr>
              <a:t>tv </a:t>
            </a:r>
            <a:r>
              <a:rPr sz="1500" spc="-5" dirty="0">
                <a:latin typeface="Cambria" pitchFamily="18" charset="0"/>
                <a:ea typeface="Cambria" pitchFamily="18" charset="0"/>
                <a:cs typeface="Arial"/>
              </a:rPr>
              <a:t>shows,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a:t>
            </a:r>
            <a:r>
              <a:rPr sz="1500" spc="-15" dirty="0">
                <a:latin typeface="Cambria" pitchFamily="18" charset="0"/>
                <a:ea typeface="Cambria" pitchFamily="18" charset="0"/>
                <a:cs typeface="Arial"/>
              </a:rPr>
              <a:t>TV-14, </a:t>
            </a:r>
            <a:r>
              <a:rPr sz="1500" spc="-5" dirty="0">
                <a:latin typeface="Cambria" pitchFamily="18" charset="0"/>
                <a:ea typeface="Cambria" pitchFamily="18" charset="0"/>
                <a:cs typeface="Arial"/>
              </a:rPr>
              <a:t>which stands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for </a:t>
            </a:r>
            <a:r>
              <a:rPr sz="1500" spc="-20" dirty="0">
                <a:latin typeface="Cambria" pitchFamily="18" charset="0"/>
                <a:ea typeface="Cambria" pitchFamily="18" charset="0"/>
                <a:cs typeface="Arial"/>
              </a:rPr>
              <a:t>"Younger </a:t>
            </a:r>
            <a:r>
              <a:rPr sz="1500" spc="-5" dirty="0">
                <a:latin typeface="Cambria" pitchFamily="18" charset="0"/>
                <a:ea typeface="Cambria" pitchFamily="18" charset="0"/>
                <a:cs typeface="Arial"/>
              </a:rPr>
              <a:t>Audience." Since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 shows is higher </a:t>
            </a:r>
            <a:r>
              <a:rPr sz="1500" dirty="0">
                <a:latin typeface="Cambria" pitchFamily="18" charset="0"/>
                <a:ea typeface="Cambria" pitchFamily="18" charset="0"/>
                <a:cs typeface="Arial"/>
              </a:rPr>
              <a:t>than the </a:t>
            </a:r>
            <a:r>
              <a:rPr sz="1500" spc="-5" dirty="0">
                <a:latin typeface="Cambria" pitchFamily="18" charset="0"/>
                <a:ea typeface="Cambria" pitchFamily="18" charset="0"/>
                <a:cs typeface="Arial"/>
              </a:rPr>
              <a:t>number of TV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shows, movie shows receive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highest rating when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 </a:t>
            </a:r>
            <a:r>
              <a:rPr sz="1500" dirty="0">
                <a:latin typeface="Cambria" pitchFamily="18" charset="0"/>
                <a:ea typeface="Cambria" pitchFamily="18" charset="0"/>
                <a:cs typeface="Arial"/>
              </a:rPr>
              <a:t>from this </a:t>
            </a:r>
            <a:r>
              <a:rPr sz="1500" spc="-5" dirty="0">
                <a:latin typeface="Cambria" pitchFamily="18" charset="0"/>
                <a:ea typeface="Cambria" pitchFamily="18" charset="0"/>
                <a:cs typeface="Arial"/>
              </a:rPr>
              <a:t>we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can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say people like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watch movie show </a:t>
            </a:r>
            <a:r>
              <a:rPr sz="1500" dirty="0">
                <a:latin typeface="Cambria" pitchFamily="18" charset="0"/>
                <a:ea typeface="Cambria" pitchFamily="18" charset="0"/>
                <a:cs typeface="Arial"/>
              </a:rPr>
              <a:t>than</a:t>
            </a:r>
            <a:r>
              <a:rPr sz="1500" spc="-5" dirty="0">
                <a:latin typeface="Cambria" pitchFamily="18" charset="0"/>
                <a:ea typeface="Cambria" pitchFamily="18" charset="0"/>
                <a:cs typeface="Arial"/>
              </a:rPr>
              <a:t> compare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tv</a:t>
            </a:r>
            <a:r>
              <a:rPr sz="1500" spc="-5" dirty="0">
                <a:latin typeface="Cambria" pitchFamily="18" charset="0"/>
                <a:ea typeface="Cambria" pitchFamily="18" charset="0"/>
                <a:cs typeface="Arial"/>
              </a:rPr>
              <a:t> shows.</a:t>
            </a:r>
            <a:endParaRPr sz="1500" dirty="0">
              <a:latin typeface="Cambria" pitchFamily="18" charset="0"/>
              <a:ea typeface="Cambria" pitchFamily="18" charset="0"/>
              <a:cs typeface="Arial"/>
            </a:endParaRPr>
          </a:p>
          <a:p>
            <a:pPr marL="356235" marR="103505" indent="-344170">
              <a:lnSpc>
                <a:spcPct val="114999"/>
              </a:lnSpc>
              <a:buFont typeface="Microsoft Sans Serif"/>
              <a:buChar char="●"/>
              <a:tabLst>
                <a:tab pos="356235" algn="l"/>
                <a:tab pos="356870" algn="l"/>
              </a:tabLst>
            </a:pPr>
            <a:r>
              <a:rPr sz="1500" spc="-5" dirty="0">
                <a:latin typeface="Cambria" pitchFamily="18" charset="0"/>
                <a:ea typeface="Cambria" pitchFamily="18" charset="0"/>
                <a:cs typeface="Arial"/>
              </a:rPr>
              <a:t>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years, Netflix has added more shows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its platform. </a:t>
            </a:r>
            <a:r>
              <a:rPr sz="1500" dirty="0">
                <a:latin typeface="Cambria" pitchFamily="18" charset="0"/>
                <a:ea typeface="Cambria" pitchFamily="18" charset="0"/>
                <a:cs typeface="Arial"/>
              </a:rPr>
              <a:t>Most </a:t>
            </a:r>
            <a:r>
              <a:rPr sz="1500" spc="-5" dirty="0">
                <a:latin typeface="Cambria" pitchFamily="18" charset="0"/>
                <a:ea typeface="Cambria" pitchFamily="18" charset="0"/>
                <a:cs typeface="Arial"/>
              </a:rPr>
              <a:t>movies were released in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2017</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2018. </a:t>
            </a:r>
            <a:r>
              <a:rPr sz="1500" dirty="0">
                <a:latin typeface="Cambria" pitchFamily="18" charset="0"/>
                <a:ea typeface="Cambria" pitchFamily="18" charset="0"/>
                <a:cs typeface="Arial"/>
              </a:rPr>
              <a:t>Most</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television</a:t>
            </a:r>
            <a:r>
              <a:rPr sz="1500" spc="-5" dirty="0">
                <a:latin typeface="Cambria" pitchFamily="18" charset="0"/>
                <a:ea typeface="Cambria" pitchFamily="18" charset="0"/>
                <a:cs typeface="Arial"/>
              </a:rPr>
              <a:t> shows were broadcast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in 2019 and 2020.</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The</a:t>
            </a:r>
            <a:endParaRPr sz="1500" dirty="0">
              <a:latin typeface="Cambria" pitchFamily="18" charset="0"/>
              <a:ea typeface="Cambria" pitchFamily="18" charset="0"/>
              <a:cs typeface="Arial"/>
            </a:endParaRPr>
          </a:p>
          <a:p>
            <a:pPr marL="356235" marR="137795">
              <a:lnSpc>
                <a:spcPct val="114999"/>
              </a:lnSpc>
            </a:pPr>
            <a:r>
              <a:rPr sz="1500" spc="-5" dirty="0">
                <a:latin typeface="Cambria" pitchFamily="18" charset="0"/>
                <a:ea typeface="Cambria" pitchFamily="18" charset="0"/>
                <a:cs typeface="Arial"/>
              </a:rPr>
              <a:t>covid-19-induced lockdowns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stopped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production of shows may be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blame </a:t>
            </a:r>
            <a:r>
              <a:rPr sz="1500" dirty="0">
                <a:latin typeface="Cambria" pitchFamily="18" charset="0"/>
                <a:ea typeface="Cambria" pitchFamily="18" charset="0"/>
                <a:cs typeface="Arial"/>
              </a:rPr>
              <a:t>for 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decline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number of movies added in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year 2020. There are </a:t>
            </a:r>
            <a:r>
              <a:rPr sz="1500" dirty="0">
                <a:latin typeface="Cambria" pitchFamily="18" charset="0"/>
                <a:ea typeface="Cambria" pitchFamily="18" charset="0"/>
                <a:cs typeface="Arial"/>
              </a:rPr>
              <a:t>fewer </a:t>
            </a:r>
            <a:r>
              <a:rPr sz="1500" spc="-5" dirty="0">
                <a:latin typeface="Cambria" pitchFamily="18" charset="0"/>
                <a:ea typeface="Cambria" pitchFamily="18" charset="0"/>
                <a:cs typeface="Arial"/>
              </a:rPr>
              <a:t>movies uploaded </a:t>
            </a:r>
            <a:r>
              <a:rPr sz="1500" dirty="0">
                <a:latin typeface="Cambria" pitchFamily="18" charset="0"/>
                <a:ea typeface="Cambria" pitchFamily="18" charset="0"/>
                <a:cs typeface="Arial"/>
              </a:rPr>
              <a:t> this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year because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Netflix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data we have only</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extends </a:t>
            </a:r>
            <a:r>
              <a:rPr sz="1500" dirty="0">
                <a:latin typeface="Cambria" pitchFamily="18" charset="0"/>
                <a:ea typeface="Cambria" pitchFamily="18" charset="0"/>
                <a:cs typeface="Arial"/>
              </a:rPr>
              <a:t>through</a:t>
            </a:r>
            <a:r>
              <a:rPr sz="1500" spc="-5" dirty="0">
                <a:latin typeface="Cambria" pitchFamily="18" charset="0"/>
                <a:ea typeface="Cambria" pitchFamily="18" charset="0"/>
                <a:cs typeface="Arial"/>
              </a:rPr>
              <a:t> 2021.</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6593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574" y="364158"/>
            <a:ext cx="2530225" cy="382156"/>
          </a:xfrm>
          <a:prstGeom prst="rect">
            <a:avLst/>
          </a:prstGeom>
        </p:spPr>
        <p:txBody>
          <a:bodyPr vert="horz" wrap="square" lIns="0" tIns="12700" rIns="0" bIns="0" rtlCol="0">
            <a:spAutoFit/>
          </a:bodyPr>
          <a:lstStyle/>
          <a:p>
            <a:pPr marL="12700">
              <a:lnSpc>
                <a:spcPct val="100000"/>
              </a:lnSpc>
              <a:spcBef>
                <a:spcPts val="100"/>
              </a:spcBef>
            </a:pPr>
            <a:r>
              <a:rPr sz="2400" i="0" spc="114" dirty="0">
                <a:latin typeface="Georgia" pitchFamily="18" charset="0"/>
                <a:cs typeface="Cambria"/>
              </a:rPr>
              <a:t>Introduction:</a:t>
            </a:r>
            <a:endParaRPr sz="2400" dirty="0">
              <a:latin typeface="Georgia" pitchFamily="18" charset="0"/>
              <a:cs typeface="Cambria"/>
            </a:endParaRPr>
          </a:p>
        </p:txBody>
      </p:sp>
      <p:sp>
        <p:nvSpPr>
          <p:cNvPr id="3" name="object 3"/>
          <p:cNvSpPr txBox="1"/>
          <p:nvPr/>
        </p:nvSpPr>
        <p:spPr>
          <a:xfrm>
            <a:off x="381000" y="1106828"/>
            <a:ext cx="6705600" cy="3789242"/>
          </a:xfrm>
          <a:prstGeom prst="rect">
            <a:avLst/>
          </a:prstGeom>
        </p:spPr>
        <p:txBody>
          <a:bodyPr vert="horz" wrap="square" lIns="0" tIns="12700" rIns="0" bIns="0" rtlCol="0">
            <a:spAutoFit/>
          </a:bodyPr>
          <a:lstStyle/>
          <a:p>
            <a:pPr marL="12700" marR="5080">
              <a:lnSpc>
                <a:spcPct val="114999"/>
              </a:lnSpc>
              <a:spcBef>
                <a:spcPts val="100"/>
              </a:spcBef>
            </a:pPr>
            <a:r>
              <a:rPr sz="1400" dirty="0">
                <a:latin typeface="Cambria" pitchFamily="18" charset="0"/>
                <a:ea typeface="Cambria" pitchFamily="18" charset="0"/>
                <a:cs typeface="Cambria"/>
              </a:rPr>
              <a:t>Netﬂix is a media distribution company. It started with  DVD distribution via mail, but has evolved substantially  over the course of its existence. Today, Netﬂix is focused  on streaming video. Some of its content is licensed, and  some of the content is produced in-house.</a:t>
            </a:r>
          </a:p>
          <a:p>
            <a:pPr marL="12700" marR="315595" indent="47625">
              <a:lnSpc>
                <a:spcPct val="114999"/>
              </a:lnSpc>
              <a:spcBef>
                <a:spcPts val="1200"/>
              </a:spcBef>
            </a:pPr>
            <a:r>
              <a:rPr sz="1400" dirty="0">
                <a:latin typeface="Cambria" pitchFamily="18" charset="0"/>
                <a:ea typeface="Cambria" pitchFamily="18" charset="0"/>
                <a:cs typeface="Cambria"/>
              </a:rPr>
              <a:t>Netﬂix originally focused on movies, but today  television shows are probably the more common  format. Netﬂix works on a subscription model, where  users get unlimited access to content with a paid  subscription.</a:t>
            </a:r>
            <a:endParaRPr lang="en-GB" sz="1400" dirty="0">
              <a:latin typeface="Cambria" pitchFamily="18" charset="0"/>
              <a:ea typeface="Cambria" pitchFamily="18" charset="0"/>
              <a:cs typeface="Cambria"/>
            </a:endParaRPr>
          </a:p>
          <a:p>
            <a:pPr marL="12700" marR="315595" indent="47625">
              <a:lnSpc>
                <a:spcPct val="114999"/>
              </a:lnSpc>
              <a:spcBef>
                <a:spcPts val="1200"/>
              </a:spcBef>
            </a:pPr>
            <a:r>
              <a:rPr lang="en-GB" sz="1400" spc="-10" dirty="0">
                <a:latin typeface="Cambria" pitchFamily="18" charset="0"/>
                <a:ea typeface="Cambria" pitchFamily="18" charset="0"/>
                <a:cs typeface="Arial"/>
              </a:rPr>
              <a:t>With </a:t>
            </a:r>
            <a:r>
              <a:rPr lang="en-GB" sz="1400" spc="-5" dirty="0">
                <a:latin typeface="Cambria" pitchFamily="18" charset="0"/>
                <a:ea typeface="Cambria" pitchFamily="18" charset="0"/>
                <a:cs typeface="Arial"/>
              </a:rPr>
              <a:t>more </a:t>
            </a:r>
            <a:r>
              <a:rPr lang="en-GB" sz="1400" dirty="0">
                <a:latin typeface="Cambria" pitchFamily="18" charset="0"/>
                <a:ea typeface="Cambria" pitchFamily="18" charset="0"/>
                <a:cs typeface="Arial"/>
              </a:rPr>
              <a:t>than </a:t>
            </a:r>
            <a:r>
              <a:rPr lang="en-GB" sz="1400" spc="-5" dirty="0">
                <a:latin typeface="Cambria" pitchFamily="18" charset="0"/>
                <a:ea typeface="Cambria" pitchFamily="18" charset="0"/>
                <a:cs typeface="Arial"/>
              </a:rPr>
              <a:t>83 million subscribers and presence in more </a:t>
            </a:r>
            <a:r>
              <a:rPr lang="en-GB" sz="1400" dirty="0">
                <a:latin typeface="Cambria" pitchFamily="18" charset="0"/>
                <a:ea typeface="Cambria" pitchFamily="18" charset="0"/>
                <a:cs typeface="Arial"/>
              </a:rPr>
              <a:t>than </a:t>
            </a:r>
            <a:r>
              <a:rPr lang="en-GB" sz="1400" spc="-5" dirty="0">
                <a:latin typeface="Cambria" pitchFamily="18" charset="0"/>
                <a:ea typeface="Cambria" pitchFamily="18" charset="0"/>
                <a:cs typeface="Arial"/>
              </a:rPr>
              <a:t>190 </a:t>
            </a:r>
            <a:r>
              <a:rPr lang="en-GB" sz="140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countries, Netflix is </a:t>
            </a:r>
            <a:r>
              <a:rPr lang="en-GB" sz="1400" dirty="0">
                <a:latin typeface="Cambria" pitchFamily="18" charset="0"/>
                <a:ea typeface="Cambria" pitchFamily="18" charset="0"/>
                <a:cs typeface="Arial"/>
              </a:rPr>
              <a:t>the </a:t>
            </a:r>
            <a:r>
              <a:rPr lang="en-GB" sz="1400" spc="-5" dirty="0">
                <a:latin typeface="Cambria" pitchFamily="18" charset="0"/>
                <a:ea typeface="Cambria" pitchFamily="18" charset="0"/>
                <a:cs typeface="Arial"/>
              </a:rPr>
              <a:t>most popular Internet </a:t>
            </a:r>
            <a:r>
              <a:rPr lang="en-GB" sz="1400" dirty="0">
                <a:latin typeface="Cambria" pitchFamily="18" charset="0"/>
                <a:ea typeface="Cambria" pitchFamily="18" charset="0"/>
                <a:cs typeface="Arial"/>
              </a:rPr>
              <a:t>television </a:t>
            </a:r>
            <a:r>
              <a:rPr lang="en-GB" sz="1400" spc="-5" dirty="0">
                <a:latin typeface="Cambria" pitchFamily="18" charset="0"/>
                <a:ea typeface="Cambria" pitchFamily="18" charset="0"/>
                <a:cs typeface="Arial"/>
              </a:rPr>
              <a:t>network in </a:t>
            </a:r>
            <a:r>
              <a:rPr lang="en-GB" sz="1400" dirty="0">
                <a:latin typeface="Cambria" pitchFamily="18" charset="0"/>
                <a:ea typeface="Cambria" pitchFamily="18" charset="0"/>
                <a:cs typeface="Arial"/>
              </a:rPr>
              <a:t>the </a:t>
            </a:r>
            <a:r>
              <a:rPr lang="en-GB" sz="1400" spc="5" dirty="0">
                <a:latin typeface="Cambria" pitchFamily="18" charset="0"/>
                <a:ea typeface="Cambria" pitchFamily="18" charset="0"/>
                <a:cs typeface="Arial"/>
              </a:rPr>
              <a:t> </a:t>
            </a:r>
            <a:r>
              <a:rPr lang="en-GB" sz="1400" spc="-5" dirty="0">
                <a:latin typeface="Cambria" pitchFamily="18" charset="0"/>
                <a:ea typeface="Cambria" pitchFamily="18" charset="0"/>
                <a:cs typeface="Arial"/>
              </a:rPr>
              <a:t>world. Its users watch more </a:t>
            </a:r>
            <a:r>
              <a:rPr lang="en-GB" sz="1400" dirty="0">
                <a:latin typeface="Cambria" pitchFamily="18" charset="0"/>
                <a:ea typeface="Cambria" pitchFamily="18" charset="0"/>
                <a:cs typeface="Arial"/>
              </a:rPr>
              <a:t>than </a:t>
            </a:r>
            <a:r>
              <a:rPr lang="en-GB" sz="1400" spc="-5" dirty="0">
                <a:latin typeface="Cambria" pitchFamily="18" charset="0"/>
                <a:ea typeface="Cambria" pitchFamily="18" charset="0"/>
                <a:cs typeface="Arial"/>
              </a:rPr>
              <a:t>125 million hours of TV and movie </a:t>
            </a:r>
            <a:r>
              <a:rPr lang="en-GB" sz="140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content </a:t>
            </a:r>
            <a:r>
              <a:rPr lang="en-GB" sz="1400" spc="-30" dirty="0">
                <a:latin typeface="Cambria" pitchFamily="18" charset="0"/>
                <a:ea typeface="Cambria" pitchFamily="18" charset="0"/>
                <a:cs typeface="Arial"/>
              </a:rPr>
              <a:t>daily, </a:t>
            </a:r>
            <a:r>
              <a:rPr lang="en-GB" sz="1400" spc="-5" dirty="0">
                <a:latin typeface="Cambria" pitchFamily="18" charset="0"/>
                <a:ea typeface="Cambria" pitchFamily="18" charset="0"/>
                <a:cs typeface="Arial"/>
              </a:rPr>
              <a:t>including original series, documentaries, and </a:t>
            </a:r>
            <a:r>
              <a:rPr lang="en-GB" sz="1400" dirty="0">
                <a:latin typeface="Cambria" pitchFamily="18" charset="0"/>
                <a:ea typeface="Cambria" pitchFamily="18" charset="0"/>
                <a:cs typeface="Arial"/>
              </a:rPr>
              <a:t>feature films. </a:t>
            </a:r>
            <a:r>
              <a:rPr lang="en-GB" sz="1400" spc="-49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On almost any screen </a:t>
            </a:r>
            <a:r>
              <a:rPr lang="en-GB" sz="1400" dirty="0">
                <a:latin typeface="Cambria" pitchFamily="18" charset="0"/>
                <a:ea typeface="Cambria" pitchFamily="18" charset="0"/>
                <a:cs typeface="Arial"/>
              </a:rPr>
              <a:t>that </a:t>
            </a:r>
            <a:r>
              <a:rPr lang="en-GB" sz="1400" spc="-5" dirty="0">
                <a:latin typeface="Cambria" pitchFamily="18" charset="0"/>
                <a:ea typeface="Cambria" pitchFamily="18" charset="0"/>
                <a:cs typeface="Arial"/>
              </a:rPr>
              <a:t>is linked </a:t>
            </a:r>
            <a:r>
              <a:rPr lang="en-GB" sz="1400" dirty="0">
                <a:latin typeface="Cambria" pitchFamily="18" charset="0"/>
                <a:ea typeface="Cambria" pitchFamily="18" charset="0"/>
                <a:cs typeface="Arial"/>
              </a:rPr>
              <a:t>to the </a:t>
            </a:r>
            <a:r>
              <a:rPr lang="en-GB" sz="1400" spc="-5" dirty="0">
                <a:latin typeface="Cambria" pitchFamily="18" charset="0"/>
                <a:ea typeface="Cambria" pitchFamily="18" charset="0"/>
                <a:cs typeface="Arial"/>
              </a:rPr>
              <a:t>Internet, members can watch </a:t>
            </a:r>
            <a:r>
              <a:rPr lang="en-GB" sz="140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as much as </a:t>
            </a:r>
            <a:r>
              <a:rPr lang="en-GB" sz="1400" dirty="0">
                <a:latin typeface="Cambria" pitchFamily="18" charset="0"/>
                <a:ea typeface="Cambria" pitchFamily="18" charset="0"/>
                <a:cs typeface="Arial"/>
              </a:rPr>
              <a:t>they</a:t>
            </a:r>
            <a:r>
              <a:rPr lang="en-GB" sz="1400" spc="-5" dirty="0">
                <a:latin typeface="Cambria" pitchFamily="18" charset="0"/>
                <a:ea typeface="Cambria" pitchFamily="18" charset="0"/>
                <a:cs typeface="Arial"/>
              </a:rPr>
              <a:t> want, whenever and </a:t>
            </a:r>
            <a:r>
              <a:rPr lang="en-GB" sz="1400" spc="-20" dirty="0">
                <a:latin typeface="Cambria" pitchFamily="18" charset="0"/>
                <a:ea typeface="Cambria" pitchFamily="18" charset="0"/>
                <a:cs typeface="Arial"/>
              </a:rPr>
              <a:t>wherever.</a:t>
            </a:r>
            <a:r>
              <a:rPr lang="en-GB" sz="1400" spc="-5" dirty="0">
                <a:latin typeface="Cambria" pitchFamily="18" charset="0"/>
                <a:ea typeface="Cambria" pitchFamily="18" charset="0"/>
                <a:cs typeface="Arial"/>
              </a:rPr>
              <a:t> </a:t>
            </a:r>
            <a:r>
              <a:rPr lang="en-GB" sz="1400" spc="-10" dirty="0">
                <a:latin typeface="Cambria" pitchFamily="18" charset="0"/>
                <a:ea typeface="Cambria" pitchFamily="18" charset="0"/>
                <a:cs typeface="Arial"/>
              </a:rPr>
              <a:t>Without</a:t>
            </a:r>
            <a:r>
              <a:rPr lang="en-GB" sz="1400" spc="-5" dirty="0">
                <a:latin typeface="Cambria" pitchFamily="18" charset="0"/>
                <a:ea typeface="Cambria" pitchFamily="18" charset="0"/>
                <a:cs typeface="Arial"/>
              </a:rPr>
              <a:t> interruptions or </a:t>
            </a:r>
            <a:r>
              <a:rPr lang="en-GB" sz="140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obligations,</a:t>
            </a:r>
            <a:r>
              <a:rPr lang="en-GB" sz="1400" spc="-15" dirty="0">
                <a:latin typeface="Cambria" pitchFamily="18" charset="0"/>
                <a:ea typeface="Cambria" pitchFamily="18" charset="0"/>
                <a:cs typeface="Arial"/>
              </a:rPr>
              <a:t> </a:t>
            </a:r>
            <a:r>
              <a:rPr lang="en-GB" sz="1400" spc="-5" dirty="0">
                <a:latin typeface="Cambria" pitchFamily="18" charset="0"/>
                <a:ea typeface="Cambria" pitchFamily="18" charset="0"/>
                <a:cs typeface="Arial"/>
              </a:rPr>
              <a:t>members</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can</a:t>
            </a:r>
            <a:r>
              <a:rPr lang="en-GB" sz="1400" spc="-10" dirty="0">
                <a:latin typeface="Cambria" pitchFamily="18" charset="0"/>
                <a:ea typeface="Cambria" pitchFamily="18" charset="0"/>
                <a:cs typeface="Arial"/>
              </a:rPr>
              <a:t> </a:t>
            </a:r>
            <a:r>
              <a:rPr lang="en-GB" sz="1400" spc="-30" dirty="0">
                <a:latin typeface="Cambria" pitchFamily="18" charset="0"/>
                <a:ea typeface="Cambria" pitchFamily="18" charset="0"/>
                <a:cs typeface="Arial"/>
              </a:rPr>
              <a:t>play,</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pause,</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and</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resume</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watching</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at</a:t>
            </a:r>
            <a:r>
              <a:rPr lang="en-GB" sz="1400" spc="-10" dirty="0">
                <a:latin typeface="Cambria" pitchFamily="18" charset="0"/>
                <a:ea typeface="Cambria" pitchFamily="18" charset="0"/>
                <a:cs typeface="Arial"/>
              </a:rPr>
              <a:t> </a:t>
            </a:r>
            <a:r>
              <a:rPr lang="en-GB" sz="1400" spc="-5" dirty="0">
                <a:latin typeface="Cambria" pitchFamily="18" charset="0"/>
                <a:ea typeface="Cambria" pitchFamily="18" charset="0"/>
                <a:cs typeface="Arial"/>
              </a:rPr>
              <a:t>any</a:t>
            </a:r>
            <a:r>
              <a:rPr lang="en-GB" sz="1400" spc="-10" dirty="0">
                <a:latin typeface="Cambria" pitchFamily="18" charset="0"/>
                <a:ea typeface="Cambria" pitchFamily="18" charset="0"/>
                <a:cs typeface="Arial"/>
              </a:rPr>
              <a:t> </a:t>
            </a:r>
            <a:r>
              <a:rPr lang="en-GB" sz="1400" dirty="0">
                <a:latin typeface="Cambria" pitchFamily="18" charset="0"/>
                <a:ea typeface="Cambria" pitchFamily="18" charset="0"/>
                <a:cs typeface="Arial"/>
              </a:rPr>
              <a:t>time</a:t>
            </a:r>
            <a:endParaRPr sz="1400" dirty="0">
              <a:latin typeface="Cambria" pitchFamily="18" charset="0"/>
              <a:ea typeface="Cambria" pitchFamily="18" charset="0"/>
              <a:cs typeface="Cambria"/>
            </a:endParaRPr>
          </a:p>
        </p:txBody>
      </p:sp>
      <p:pic>
        <p:nvPicPr>
          <p:cNvPr id="4" name="object 4"/>
          <p:cNvPicPr/>
          <p:nvPr/>
        </p:nvPicPr>
        <p:blipFill>
          <a:blip r:embed="rId2" cstate="print"/>
          <a:stretch>
            <a:fillRect/>
          </a:stretch>
        </p:blipFill>
        <p:spPr>
          <a:xfrm>
            <a:off x="7299220" y="1593197"/>
            <a:ext cx="1111508" cy="1977652"/>
          </a:xfrm>
          <a:prstGeom prst="rect">
            <a:avLst/>
          </a:prstGeom>
        </p:spPr>
      </p:pic>
      <p:sp>
        <p:nvSpPr>
          <p:cNvPr id="5"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4119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8115" y="1450923"/>
            <a:ext cx="8757285" cy="2945678"/>
          </a:xfrm>
          <a:prstGeom prst="rect">
            <a:avLst/>
          </a:prstGeom>
        </p:spPr>
        <p:txBody>
          <a:bodyPr vert="horz" wrap="square" lIns="0" tIns="12700" rIns="0" bIns="0" rtlCol="0">
            <a:spAutoFit/>
          </a:bodyPr>
          <a:lstStyle/>
          <a:p>
            <a:pPr marL="356235" marR="5080"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Netflix's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movie</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expanding</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much</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more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quickly</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than</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its</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TV</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show</a:t>
            </a:r>
            <a:r>
              <a:rPr sz="1500" spc="10" dirty="0">
                <a:latin typeface="Cambria" pitchFamily="18" charset="0"/>
                <a:ea typeface="Cambria" pitchFamily="18" charset="0"/>
                <a:cs typeface="Arial"/>
              </a:rPr>
              <a:t> </a:t>
            </a:r>
            <a:r>
              <a:rPr sz="1500" spc="-20" dirty="0">
                <a:latin typeface="Cambria" pitchFamily="18" charset="0"/>
                <a:ea typeface="Cambria" pitchFamily="18" charset="0"/>
                <a:cs typeface="Arial"/>
              </a:rPr>
              <a:t>library.</a:t>
            </a:r>
            <a:r>
              <a:rPr sz="1500" spc="5" dirty="0">
                <a:latin typeface="Cambria" pitchFamily="18" charset="0"/>
                <a:ea typeface="Cambria" pitchFamily="18" charset="0"/>
                <a:cs typeface="Arial"/>
              </a:rPr>
              <a:t> </a:t>
            </a:r>
            <a:r>
              <a:rPr sz="1500" spc="-5" dirty="0">
                <a:latin typeface="Cambria" pitchFamily="18" charset="0"/>
                <a:ea typeface="Cambria" pitchFamily="18" charset="0"/>
                <a:cs typeface="Arial"/>
              </a:rPr>
              <a:t>It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looks </a:t>
            </a:r>
            <a:r>
              <a:rPr sz="1500" dirty="0">
                <a:latin typeface="Cambria" pitchFamily="18" charset="0"/>
                <a:ea typeface="Cambria" pitchFamily="18" charset="0"/>
                <a:cs typeface="Arial"/>
              </a:rPr>
              <a:t>that </a:t>
            </a:r>
            <a:r>
              <a:rPr sz="1500" spc="-5" dirty="0">
                <a:latin typeface="Cambria" pitchFamily="18" charset="0"/>
                <a:ea typeface="Cambria" pitchFamily="18" charset="0"/>
                <a:cs typeface="Arial"/>
              </a:rPr>
              <a:t>Netflix has prioritised adding more movie material over TV shows. The growth of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movies has been significantly more pronounced </a:t>
            </a:r>
            <a:r>
              <a:rPr sz="1500" dirty="0">
                <a:latin typeface="Cambria" pitchFamily="18" charset="0"/>
                <a:ea typeface="Cambria" pitchFamily="18" charset="0"/>
                <a:cs typeface="Arial"/>
              </a:rPr>
              <a:t>than that </a:t>
            </a:r>
            <a:r>
              <a:rPr sz="1500" spc="-5" dirty="0">
                <a:latin typeface="Cambria" pitchFamily="18" charset="0"/>
                <a:ea typeface="Cambria" pitchFamily="18" charset="0"/>
                <a:cs typeface="Arial"/>
              </a:rPr>
              <a:t>of TV shows.More content is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released over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Christmas season </a:t>
            </a:r>
            <a:r>
              <a:rPr sz="1500" spc="-10" dirty="0">
                <a:latin typeface="Cambria" pitchFamily="18" charset="0"/>
                <a:ea typeface="Cambria" pitchFamily="18" charset="0"/>
                <a:cs typeface="Arial"/>
              </a:rPr>
              <a:t>(October, </a:t>
            </a:r>
            <a:r>
              <a:rPr sz="1500" spc="-15" dirty="0">
                <a:latin typeface="Cambria" pitchFamily="18" charset="0"/>
                <a:ea typeface="Cambria" pitchFamily="18" charset="0"/>
                <a:cs typeface="Arial"/>
              </a:rPr>
              <a:t>November, December, </a:t>
            </a:r>
            <a:r>
              <a:rPr sz="1500" spc="-5" dirty="0">
                <a:latin typeface="Cambria" pitchFamily="18" charset="0"/>
                <a:ea typeface="Cambria" pitchFamily="18" charset="0"/>
                <a:cs typeface="Arial"/>
              </a:rPr>
              <a:t>and January). There are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more movies released each month compared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TV shows.Documentaries are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most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popular Netflix </a:t>
            </a:r>
            <a:r>
              <a:rPr sz="1500" spc="-20" dirty="0">
                <a:latin typeface="Cambria" pitchFamily="18" charset="0"/>
                <a:ea typeface="Cambria" pitchFamily="18" charset="0"/>
                <a:cs typeface="Arial"/>
              </a:rPr>
              <a:t>category, </a:t>
            </a:r>
            <a:r>
              <a:rPr sz="1500" dirty="0">
                <a:latin typeface="Cambria" pitchFamily="18" charset="0"/>
                <a:ea typeface="Cambria" pitchFamily="18" charset="0"/>
                <a:cs typeface="Arial"/>
              </a:rPr>
              <a:t>followed </a:t>
            </a:r>
            <a:r>
              <a:rPr sz="1500" spc="-5" dirty="0">
                <a:latin typeface="Cambria" pitchFamily="18" charset="0"/>
                <a:ea typeface="Cambria" pitchFamily="18" charset="0"/>
                <a:cs typeface="Arial"/>
              </a:rPr>
              <a:t>by stand-up </a:t>
            </a:r>
            <a:r>
              <a:rPr sz="1500" spc="-20" dirty="0">
                <a:latin typeface="Cambria" pitchFamily="18" charset="0"/>
                <a:ea typeface="Cambria" pitchFamily="18" charset="0"/>
                <a:cs typeface="Arial"/>
              </a:rPr>
              <a:t>comedy, </a:t>
            </a:r>
            <a:r>
              <a:rPr sz="1500" spc="-5" dirty="0">
                <a:latin typeface="Cambria" pitchFamily="18" charset="0"/>
                <a:ea typeface="Cambria" pitchFamily="18" charset="0"/>
                <a:cs typeface="Arial"/>
              </a:rPr>
              <a:t>dramas, and </a:t>
            </a:r>
            <a:r>
              <a:rPr sz="1500" dirty="0">
                <a:latin typeface="Cambria" pitchFamily="18" charset="0"/>
                <a:ea typeface="Cambria" pitchFamily="18" charset="0"/>
                <a:cs typeface="Arial"/>
              </a:rPr>
              <a:t>foreign films. </a:t>
            </a:r>
            <a:r>
              <a:rPr sz="1500" spc="-5" dirty="0">
                <a:latin typeface="Cambria" pitchFamily="18" charset="0"/>
                <a:ea typeface="Cambria" pitchFamily="18" charset="0"/>
                <a:cs typeface="Arial"/>
              </a:rPr>
              <a:t>Kids TV is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well-liked Netflix TV shows.</a:t>
            </a:r>
            <a:endParaRPr lang="en-GB" sz="1500" spc="-5" dirty="0">
              <a:latin typeface="Cambria" pitchFamily="18" charset="0"/>
              <a:ea typeface="Cambria" pitchFamily="18" charset="0"/>
              <a:cs typeface="Arial"/>
            </a:endParaRPr>
          </a:p>
          <a:p>
            <a:pPr marL="356235" marR="5080" indent="-344170">
              <a:lnSpc>
                <a:spcPct val="114999"/>
              </a:lnSpc>
              <a:spcBef>
                <a:spcPts val="100"/>
              </a:spcBef>
              <a:buChar char="●"/>
              <a:tabLst>
                <a:tab pos="356235" algn="l"/>
                <a:tab pos="356870" algn="l"/>
              </a:tabLst>
            </a:pPr>
            <a:endParaRPr sz="1500" dirty="0">
              <a:latin typeface="Cambria" pitchFamily="18" charset="0"/>
              <a:ea typeface="Cambria" pitchFamily="18" charset="0"/>
              <a:cs typeface="Arial"/>
            </a:endParaRPr>
          </a:p>
          <a:p>
            <a:pPr marL="356235" marR="79375" indent="-344170" algn="just">
              <a:lnSpc>
                <a:spcPct val="114999"/>
              </a:lnSpc>
              <a:buChar char="●"/>
              <a:tabLst>
                <a:tab pos="356870" algn="l"/>
              </a:tabLst>
            </a:pPr>
            <a:r>
              <a:rPr sz="1500" spc="-5" dirty="0">
                <a:latin typeface="Cambria" pitchFamily="18" charset="0"/>
                <a:ea typeface="Cambria" pitchFamily="18" charset="0"/>
                <a:cs typeface="Arial"/>
              </a:rPr>
              <a:t>The majority of movies durations last between 90 and 120 minutes. </a:t>
            </a:r>
            <a:r>
              <a:rPr sz="1500" dirty="0">
                <a:latin typeface="Cambria" pitchFamily="18" charset="0"/>
                <a:ea typeface="Cambria" pitchFamily="18" charset="0"/>
                <a:cs typeface="Arial"/>
              </a:rPr>
              <a:t>Most tv </a:t>
            </a:r>
            <a:r>
              <a:rPr sz="1500" spc="-5" dirty="0">
                <a:latin typeface="Cambria" pitchFamily="18" charset="0"/>
                <a:ea typeface="Cambria" pitchFamily="18" charset="0"/>
                <a:cs typeface="Arial"/>
              </a:rPr>
              <a:t>shows have just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one season. The lengthiest average runtimes are </a:t>
            </a:r>
            <a:r>
              <a:rPr sz="1500" dirty="0">
                <a:latin typeface="Cambria" pitchFamily="18" charset="0"/>
                <a:ea typeface="Cambria" pitchFamily="18" charset="0"/>
                <a:cs typeface="Arial"/>
              </a:rPr>
              <a:t>found </a:t>
            </a:r>
            <a:r>
              <a:rPr sz="1500" spc="-5" dirty="0">
                <a:latin typeface="Cambria" pitchFamily="18" charset="0"/>
                <a:ea typeface="Cambria" pitchFamily="18" charset="0"/>
                <a:cs typeface="Arial"/>
              </a:rPr>
              <a:t>in NC-17 rated movies. The average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duration of movies with </a:t>
            </a:r>
            <a:r>
              <a:rPr sz="1500" dirty="0">
                <a:latin typeface="Cambria" pitchFamily="18" charset="0"/>
                <a:ea typeface="Cambria" pitchFamily="18" charset="0"/>
                <a:cs typeface="Arial"/>
              </a:rPr>
              <a:t>a </a:t>
            </a:r>
            <a:r>
              <a:rPr sz="1500" spc="-25" dirty="0">
                <a:latin typeface="Cambria" pitchFamily="18" charset="0"/>
                <a:ea typeface="Cambria" pitchFamily="18" charset="0"/>
                <a:cs typeface="Arial"/>
              </a:rPr>
              <a:t>TV-Y </a:t>
            </a:r>
            <a:r>
              <a:rPr sz="1500" spc="-5" dirty="0">
                <a:latin typeface="Cambria" pitchFamily="18" charset="0"/>
                <a:ea typeface="Cambria" pitchFamily="18" charset="0"/>
                <a:cs typeface="Arial"/>
              </a:rPr>
              <a:t>rating is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shortest. The geograph visualisations show </a:t>
            </a:r>
            <a:r>
              <a:rPr sz="1500" dirty="0">
                <a:latin typeface="Cambria" pitchFamily="18" charset="0"/>
                <a:ea typeface="Cambria" pitchFamily="18" charset="0"/>
                <a:cs typeface="Arial"/>
              </a:rPr>
              <a:t>that </a:t>
            </a:r>
            <a:r>
              <a:rPr sz="1500" spc="-405"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United States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and India are</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the</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two</a:t>
            </a:r>
            <a:r>
              <a:rPr sz="1500" spc="-5" dirty="0">
                <a:latin typeface="Cambria" pitchFamily="18" charset="0"/>
                <a:ea typeface="Cambria" pitchFamily="18" charset="0"/>
                <a:cs typeface="Arial"/>
              </a:rPr>
              <a:t> countries</a:t>
            </a:r>
            <a:r>
              <a:rPr sz="1500" spc="-10" dirty="0">
                <a:latin typeface="Cambria" pitchFamily="18" charset="0"/>
                <a:ea typeface="Cambria" pitchFamily="18" charset="0"/>
                <a:cs typeface="Arial"/>
              </a:rPr>
              <a:t> </a:t>
            </a:r>
            <a:r>
              <a:rPr sz="1500" dirty="0">
                <a:latin typeface="Cambria" pitchFamily="18" charset="0"/>
                <a:ea typeface="Cambria" pitchFamily="18" charset="0"/>
                <a:cs typeface="Arial"/>
              </a:rPr>
              <a:t>that</a:t>
            </a:r>
            <a:r>
              <a:rPr sz="1500" spc="-5" dirty="0">
                <a:latin typeface="Cambria" pitchFamily="18" charset="0"/>
                <a:ea typeface="Cambria" pitchFamily="18" charset="0"/>
                <a:cs typeface="Arial"/>
              </a:rPr>
              <a:t> produce </a:t>
            </a:r>
            <a:r>
              <a:rPr sz="1500"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most content.</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28600" y="212495"/>
            <a:ext cx="73554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562" y="1334019"/>
            <a:ext cx="8773160" cy="2914131"/>
          </a:xfrm>
          <a:prstGeom prst="rect">
            <a:avLst/>
          </a:prstGeom>
        </p:spPr>
        <p:txBody>
          <a:bodyPr vert="horz" wrap="square" lIns="0" tIns="12700" rIns="0" bIns="0" rtlCol="0">
            <a:spAutoFit/>
          </a:bodyPr>
          <a:lstStyle/>
          <a:p>
            <a:pPr marL="356235" marR="71755" indent="-344170">
              <a:lnSpc>
                <a:spcPct val="114999"/>
              </a:lnSpc>
              <a:spcBef>
                <a:spcPts val="100"/>
              </a:spcBef>
              <a:buChar char="●"/>
              <a:tabLst>
                <a:tab pos="356235" algn="l"/>
                <a:tab pos="356870" algn="l"/>
              </a:tabLst>
            </a:pPr>
            <a:r>
              <a:rPr sz="1500" spc="-5" dirty="0">
                <a:latin typeface="Cambria" pitchFamily="18" charset="0"/>
                <a:ea typeface="Cambria" pitchFamily="18" charset="0"/>
                <a:cs typeface="Arial"/>
              </a:rPr>
              <a:t>The </a:t>
            </a:r>
            <a:r>
              <a:rPr sz="1500" spc="-15" dirty="0">
                <a:latin typeface="Cambria" pitchFamily="18" charset="0"/>
                <a:ea typeface="Cambria" pitchFamily="18" charset="0"/>
                <a:cs typeface="Arial"/>
              </a:rPr>
              <a:t>director, </a:t>
            </a:r>
            <a:r>
              <a:rPr sz="1500" spc="-5" dirty="0">
                <a:latin typeface="Cambria" pitchFamily="18" charset="0"/>
                <a:ea typeface="Cambria" pitchFamily="18" charset="0"/>
                <a:cs typeface="Arial"/>
              </a:rPr>
              <a:t>cast, </a:t>
            </a:r>
            <a:r>
              <a:rPr sz="1500" spc="-20" dirty="0">
                <a:latin typeface="Cambria" pitchFamily="18" charset="0"/>
                <a:ea typeface="Cambria" pitchFamily="18" charset="0"/>
                <a:cs typeface="Arial"/>
              </a:rPr>
              <a:t>country, </a:t>
            </a:r>
            <a:r>
              <a:rPr sz="1500" spc="-5" dirty="0">
                <a:latin typeface="Cambria" pitchFamily="18" charset="0"/>
                <a:ea typeface="Cambria" pitchFamily="18" charset="0"/>
                <a:cs typeface="Arial"/>
              </a:rPr>
              <a:t>genre, and description are chosen as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attributes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cluster </a:t>
            </a:r>
            <a:r>
              <a:rPr sz="1500" dirty="0">
                <a:latin typeface="Cambria" pitchFamily="18" charset="0"/>
                <a:ea typeface="Cambria" pitchFamily="18" charset="0"/>
                <a:cs typeface="Arial"/>
              </a:rPr>
              <a:t>the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data based on. These attributes' values underwent </a:t>
            </a:r>
            <a:r>
              <a:rPr sz="1500" dirty="0">
                <a:latin typeface="Cambria" pitchFamily="18" charset="0"/>
                <a:ea typeface="Cambria" pitchFamily="18" charset="0"/>
                <a:cs typeface="Arial"/>
              </a:rPr>
              <a:t>tokenization, </a:t>
            </a:r>
            <a:r>
              <a:rPr sz="1500" spc="-5" dirty="0">
                <a:latin typeface="Cambria" pitchFamily="18" charset="0"/>
                <a:ea typeface="Cambria" pitchFamily="18" charset="0"/>
                <a:cs typeface="Arial"/>
              </a:rPr>
              <a:t>preprocessing, and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vectorization using TFIDF </a:t>
            </a:r>
            <a:r>
              <a:rPr sz="1500" spc="-15" dirty="0">
                <a:latin typeface="Cambria" pitchFamily="18" charset="0"/>
                <a:ea typeface="Cambria" pitchFamily="18" charset="0"/>
                <a:cs typeface="Arial"/>
              </a:rPr>
              <a:t>vectorizer. </a:t>
            </a:r>
            <a:r>
              <a:rPr sz="1500" dirty="0">
                <a:latin typeface="Cambria" pitchFamily="18" charset="0"/>
                <a:ea typeface="Cambria" pitchFamily="18" charset="0"/>
                <a:cs typeface="Arial"/>
              </a:rPr>
              <a:t>A total </a:t>
            </a:r>
            <a:r>
              <a:rPr sz="1500" spc="-5" dirty="0">
                <a:latin typeface="Cambria" pitchFamily="18" charset="0"/>
                <a:ea typeface="Cambria" pitchFamily="18" charset="0"/>
                <a:cs typeface="Arial"/>
              </a:rPr>
              <a:t>of 20000 characteristics were produced </a:t>
            </a:r>
            <a:r>
              <a:rPr sz="1500" dirty="0">
                <a:latin typeface="Cambria" pitchFamily="18" charset="0"/>
                <a:ea typeface="Cambria" pitchFamily="18" charset="0"/>
                <a:cs typeface="Arial"/>
              </a:rPr>
              <a:t>through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TFIDF vectorization. For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purpose of overcoming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dimensionality curse, we applied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Principal Component Analysis </a:t>
            </a:r>
            <a:r>
              <a:rPr sz="1500" dirty="0">
                <a:latin typeface="Cambria" pitchFamily="18" charset="0"/>
                <a:ea typeface="Cambria" pitchFamily="18" charset="0"/>
                <a:cs typeface="Arial"/>
              </a:rPr>
              <a:t>(PCA). </a:t>
            </a:r>
            <a:r>
              <a:rPr sz="1500" spc="-5" dirty="0">
                <a:latin typeface="Cambria" pitchFamily="18" charset="0"/>
                <a:ea typeface="Cambria" pitchFamily="18" charset="0"/>
                <a:cs typeface="Arial"/>
              </a:rPr>
              <a:t>4000 components were able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capture more </a:t>
            </a:r>
            <a:r>
              <a:rPr sz="1500" dirty="0">
                <a:latin typeface="Cambria" pitchFamily="18" charset="0"/>
                <a:ea typeface="Cambria" pitchFamily="18" charset="0"/>
                <a:cs typeface="Arial"/>
              </a:rPr>
              <a:t>than </a:t>
            </a:r>
            <a:r>
              <a:rPr sz="1500" spc="-5" dirty="0">
                <a:latin typeface="Cambria" pitchFamily="18" charset="0"/>
                <a:ea typeface="Cambria" pitchFamily="18" charset="0"/>
                <a:cs typeface="Arial"/>
              </a:rPr>
              <a:t>80%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of</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variance.</a:t>
            </a:r>
            <a:endParaRPr sz="1500" dirty="0">
              <a:latin typeface="Cambria" pitchFamily="18" charset="0"/>
              <a:ea typeface="Cambria" pitchFamily="18" charset="0"/>
              <a:cs typeface="Arial"/>
            </a:endParaRPr>
          </a:p>
          <a:p>
            <a:pPr marL="356235" indent="-344170">
              <a:lnSpc>
                <a:spcPct val="100000"/>
              </a:lnSpc>
              <a:spcBef>
                <a:spcPts val="270"/>
              </a:spcBef>
              <a:buFont typeface="Microsoft Sans Serif"/>
              <a:buChar char="●"/>
              <a:tabLst>
                <a:tab pos="356235" algn="l"/>
                <a:tab pos="356870" algn="l"/>
              </a:tabLst>
            </a:pPr>
            <a:r>
              <a:rPr sz="1500" spc="-5" dirty="0">
                <a:latin typeface="Cambria" pitchFamily="18" charset="0"/>
                <a:ea typeface="Cambria" pitchFamily="18" charset="0"/>
                <a:cs typeface="Arial"/>
              </a:rPr>
              <a:t>The</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ideal number</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of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found</a:t>
            </a:r>
            <a:r>
              <a:rPr sz="1500" spc="-5" dirty="0">
                <a:latin typeface="Cambria" pitchFamily="18" charset="0"/>
                <a:ea typeface="Cambria" pitchFamily="18" charset="0"/>
                <a:cs typeface="Arial"/>
              </a:rPr>
              <a:t> </a:t>
            </a:r>
            <a:r>
              <a:rPr sz="1500" dirty="0">
                <a:latin typeface="Cambria" pitchFamily="18" charset="0"/>
                <a:ea typeface="Cambria" pitchFamily="18" charset="0"/>
                <a:cs typeface="Arial"/>
              </a:rPr>
              <a:t>to</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be six</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when we </a:t>
            </a:r>
            <a:r>
              <a:rPr sz="1500" dirty="0">
                <a:latin typeface="Cambria" pitchFamily="18" charset="0"/>
                <a:ea typeface="Cambria" pitchFamily="18" charset="0"/>
                <a:cs typeface="Arial"/>
              </a:rPr>
              <a:t>first</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created clusters</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using </a:t>
            </a:r>
            <a:r>
              <a:rPr sz="1500" dirty="0">
                <a:latin typeface="Cambria" pitchFamily="18" charset="0"/>
                <a:ea typeface="Cambria" pitchFamily="18" charset="0"/>
                <a:cs typeface="Arial"/>
              </a:rPr>
              <a:t>the</a:t>
            </a:r>
          </a:p>
          <a:p>
            <a:pPr marL="356235" marR="5080">
              <a:lnSpc>
                <a:spcPct val="114999"/>
              </a:lnSpc>
            </a:pPr>
            <a:r>
              <a:rPr sz="1500" spc="-5" dirty="0">
                <a:latin typeface="Cambria" pitchFamily="18" charset="0"/>
                <a:ea typeface="Cambria" pitchFamily="18" charset="0"/>
                <a:cs typeface="Arial"/>
              </a:rPr>
              <a:t>k-means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The elbow method and Silhouette score analysis were used </a:t>
            </a:r>
            <a:r>
              <a:rPr sz="1500" dirty="0">
                <a:latin typeface="Cambria" pitchFamily="18" charset="0"/>
                <a:ea typeface="Cambria" pitchFamily="18" charset="0"/>
                <a:cs typeface="Arial"/>
              </a:rPr>
              <a:t>to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get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result.The Agglomerative clustering </a:t>
            </a:r>
            <a:r>
              <a:rPr sz="1500" dirty="0">
                <a:latin typeface="Cambria" pitchFamily="18" charset="0"/>
                <a:ea typeface="Cambria" pitchFamily="18" charset="0"/>
                <a:cs typeface="Arial"/>
              </a:rPr>
              <a:t>technique </a:t>
            </a:r>
            <a:r>
              <a:rPr sz="1500" spc="-5" dirty="0">
                <a:latin typeface="Cambria" pitchFamily="18" charset="0"/>
                <a:ea typeface="Cambria" pitchFamily="18" charset="0"/>
                <a:cs typeface="Arial"/>
              </a:rPr>
              <a:t>was </a:t>
            </a:r>
            <a:r>
              <a:rPr sz="1500" dirty="0">
                <a:latin typeface="Cambria" pitchFamily="18" charset="0"/>
                <a:ea typeface="Cambria" pitchFamily="18" charset="0"/>
                <a:cs typeface="Arial"/>
              </a:rPr>
              <a:t>then </a:t>
            </a:r>
            <a:r>
              <a:rPr sz="1500" spc="-5" dirty="0">
                <a:latin typeface="Cambria" pitchFamily="18" charset="0"/>
                <a:ea typeface="Cambria" pitchFamily="18" charset="0"/>
                <a:cs typeface="Arial"/>
              </a:rPr>
              <a:t>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create clusters, with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12 being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optimum </a:t>
            </a:r>
            <a:r>
              <a:rPr sz="1500" spc="-20" dirty="0">
                <a:latin typeface="Cambria" pitchFamily="18" charset="0"/>
                <a:ea typeface="Cambria" pitchFamily="18" charset="0"/>
                <a:cs typeface="Arial"/>
              </a:rPr>
              <a:t>number. </a:t>
            </a:r>
            <a:r>
              <a:rPr sz="1500" spc="-5" dirty="0">
                <a:latin typeface="Cambria" pitchFamily="18" charset="0"/>
                <a:ea typeface="Cambria" pitchFamily="18" charset="0"/>
                <a:cs typeface="Arial"/>
              </a:rPr>
              <a:t>The dendrogram was visualised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achieve </a:t>
            </a:r>
            <a:r>
              <a:rPr sz="1500" dirty="0">
                <a:latin typeface="Cambria" pitchFamily="18" charset="0"/>
                <a:ea typeface="Cambria" pitchFamily="18" charset="0"/>
                <a:cs typeface="Arial"/>
              </a:rPr>
              <a:t>this.The </a:t>
            </a:r>
            <a:r>
              <a:rPr sz="1500" spc="-5" dirty="0">
                <a:latin typeface="Cambria" pitchFamily="18" charset="0"/>
                <a:ea typeface="Cambria" pitchFamily="18" charset="0"/>
                <a:cs typeface="Arial"/>
              </a:rPr>
              <a:t>similarity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matrix acquired after utilising cosine similarity was used </a:t>
            </a:r>
            <a:r>
              <a:rPr sz="1500" dirty="0">
                <a:latin typeface="Cambria" pitchFamily="18" charset="0"/>
                <a:ea typeface="Cambria" pitchFamily="18" charset="0"/>
                <a:cs typeface="Arial"/>
              </a:rPr>
              <a:t>to </a:t>
            </a:r>
            <a:r>
              <a:rPr sz="1500" spc="-5" dirty="0">
                <a:latin typeface="Cambria" pitchFamily="18" charset="0"/>
                <a:ea typeface="Cambria" pitchFamily="18" charset="0"/>
                <a:cs typeface="Arial"/>
              </a:rPr>
              <a:t>construct </a:t>
            </a:r>
            <a:r>
              <a:rPr sz="1500" dirty="0">
                <a:latin typeface="Cambria" pitchFamily="18" charset="0"/>
                <a:ea typeface="Cambria" pitchFamily="18" charset="0"/>
                <a:cs typeface="Arial"/>
              </a:rPr>
              <a:t>a </a:t>
            </a:r>
            <a:r>
              <a:rPr sz="1500" spc="-5" dirty="0">
                <a:latin typeface="Cambria" pitchFamily="18" charset="0"/>
                <a:ea typeface="Cambria" pitchFamily="18" charset="0"/>
                <a:cs typeface="Arial"/>
              </a:rPr>
              <a:t>content-based </a:t>
            </a:r>
            <a:r>
              <a:rPr sz="1500" dirty="0">
                <a:latin typeface="Cambria" pitchFamily="18" charset="0"/>
                <a:ea typeface="Cambria" pitchFamily="18" charset="0"/>
                <a:cs typeface="Arial"/>
              </a:rPr>
              <a:t> </a:t>
            </a:r>
            <a:r>
              <a:rPr sz="1500" spc="-5" dirty="0">
                <a:latin typeface="Cambria" pitchFamily="18" charset="0"/>
                <a:ea typeface="Cambria" pitchFamily="18" charset="0"/>
                <a:cs typeface="Arial"/>
              </a:rPr>
              <a:t>recommender system. Based on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sort of show </a:t>
            </a:r>
            <a:r>
              <a:rPr sz="1500" dirty="0">
                <a:latin typeface="Cambria" pitchFamily="18" charset="0"/>
                <a:ea typeface="Cambria" pitchFamily="18" charset="0"/>
                <a:cs typeface="Arial"/>
              </a:rPr>
              <a:t>the </a:t>
            </a:r>
            <a:r>
              <a:rPr sz="1500" spc="-5" dirty="0">
                <a:latin typeface="Cambria" pitchFamily="18" charset="0"/>
                <a:ea typeface="Cambria" pitchFamily="18" charset="0"/>
                <a:cs typeface="Arial"/>
              </a:rPr>
              <a:t>user viewed, </a:t>
            </a:r>
            <a:r>
              <a:rPr sz="1500" dirty="0">
                <a:latin typeface="Cambria" pitchFamily="18" charset="0"/>
                <a:ea typeface="Cambria" pitchFamily="18" charset="0"/>
                <a:cs typeface="Arial"/>
              </a:rPr>
              <a:t>this </a:t>
            </a:r>
            <a:r>
              <a:rPr sz="1500" spc="-5" dirty="0">
                <a:latin typeface="Cambria" pitchFamily="18" charset="0"/>
                <a:ea typeface="Cambria" pitchFamily="18" charset="0"/>
                <a:cs typeface="Arial"/>
              </a:rPr>
              <a:t>recommender system </a:t>
            </a:r>
            <a:r>
              <a:rPr sz="1500" spc="-405" dirty="0">
                <a:latin typeface="Cambria" pitchFamily="18" charset="0"/>
                <a:ea typeface="Cambria" pitchFamily="18" charset="0"/>
                <a:cs typeface="Arial"/>
              </a:rPr>
              <a:t> </a:t>
            </a:r>
            <a:r>
              <a:rPr sz="1500" spc="-5" dirty="0">
                <a:latin typeface="Cambria" pitchFamily="18" charset="0"/>
                <a:ea typeface="Cambria" pitchFamily="18" charset="0"/>
                <a:cs typeface="Arial"/>
              </a:rPr>
              <a:t>will</a:t>
            </a:r>
            <a:r>
              <a:rPr sz="1500" spc="-10" dirty="0">
                <a:latin typeface="Cambria" pitchFamily="18" charset="0"/>
                <a:ea typeface="Cambria" pitchFamily="18" charset="0"/>
                <a:cs typeface="Arial"/>
              </a:rPr>
              <a:t> </a:t>
            </a:r>
            <a:r>
              <a:rPr sz="1500" spc="-5" dirty="0">
                <a:latin typeface="Cambria" pitchFamily="18" charset="0"/>
                <a:ea typeface="Cambria" pitchFamily="18" charset="0"/>
                <a:cs typeface="Arial"/>
              </a:rPr>
              <a:t>provide </a:t>
            </a:r>
            <a:r>
              <a:rPr sz="1500" dirty="0">
                <a:latin typeface="Cambria" pitchFamily="18" charset="0"/>
                <a:ea typeface="Cambria" pitchFamily="18" charset="0"/>
                <a:cs typeface="Arial"/>
              </a:rPr>
              <a:t>them</a:t>
            </a:r>
            <a:r>
              <a:rPr sz="1500" spc="-5" dirty="0">
                <a:latin typeface="Cambria" pitchFamily="18" charset="0"/>
                <a:ea typeface="Cambria" pitchFamily="18" charset="0"/>
                <a:cs typeface="Arial"/>
              </a:rPr>
              <a:t> with 10 recommendations.</a:t>
            </a:r>
            <a:endParaRPr sz="1500" dirty="0">
              <a:latin typeface="Cambria" pitchFamily="18" charset="0"/>
              <a:ea typeface="Cambria" pitchFamily="18" charset="0"/>
              <a:cs typeface="Arial"/>
            </a:endParaRPr>
          </a:p>
        </p:txBody>
      </p:sp>
      <p:sp>
        <p:nvSpPr>
          <p:cNvPr id="4" name="object 4"/>
          <p:cNvSpPr txBox="1">
            <a:spLocks noGrp="1"/>
          </p:cNvSpPr>
          <p:nvPr>
            <p:ph type="title"/>
          </p:nvPr>
        </p:nvSpPr>
        <p:spPr>
          <a:xfrm>
            <a:off x="264524" y="212495"/>
            <a:ext cx="7126875"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Summary</a:t>
            </a:r>
            <a:r>
              <a:rPr sz="3500" spc="-50" dirty="0">
                <a:latin typeface="Georgia" pitchFamily="18" charset="0"/>
              </a:rPr>
              <a:t> </a:t>
            </a:r>
            <a:r>
              <a:rPr sz="3500" spc="-5" dirty="0">
                <a:latin typeface="Georgia" pitchFamily="18" charset="0"/>
              </a:rPr>
              <a:t>and</a:t>
            </a:r>
            <a:r>
              <a:rPr sz="3500" spc="-45" dirty="0">
                <a:latin typeface="Georgia" pitchFamily="18" charset="0"/>
              </a:rPr>
              <a:t> </a:t>
            </a:r>
            <a:r>
              <a:rPr sz="3500" spc="-5" dirty="0">
                <a:latin typeface="Georgia" pitchFamily="18" charset="0"/>
              </a:rPr>
              <a:t>Conclusion:</a:t>
            </a:r>
            <a:endParaRPr sz="3500" dirty="0">
              <a:latin typeface="Georgia" pitchFamily="18" charset="0"/>
            </a:endParaRPr>
          </a:p>
        </p:txBody>
      </p:sp>
      <p:sp>
        <p:nvSpPr>
          <p:cNvPr id="5" name="object 3"/>
          <p:cNvSpPr/>
          <p:nvPr/>
        </p:nvSpPr>
        <p:spPr>
          <a:xfrm>
            <a:off x="0" y="895349"/>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p:cNvSpPr>
          <p:nvPr/>
        </p:nvSpPr>
        <p:spPr>
          <a:xfrm>
            <a:off x="3453288" y="2091976"/>
            <a:ext cx="2237423" cy="522446"/>
          </a:xfrm>
          <a:prstGeom prst="rect">
            <a:avLst/>
          </a:prstGeom>
        </p:spPr>
        <p:txBody>
          <a:bodyPr vert="horz" wrap="square" lIns="0" tIns="10001" rIns="0" bIns="0" rtlCol="0">
            <a:spAutoFit/>
          </a:bodyPr>
          <a:lstStyle>
            <a:lvl1pPr>
              <a:defRPr sz="2950" b="1" i="0">
                <a:solidFill>
                  <a:srgbClr val="CC0000"/>
                </a:solidFill>
                <a:latin typeface="Arial"/>
                <a:ea typeface="+mj-ea"/>
                <a:cs typeface="Arial"/>
              </a:defRPr>
            </a:lvl1pPr>
          </a:lstStyle>
          <a:p>
            <a:pPr marL="9525">
              <a:spcBef>
                <a:spcPts val="79"/>
              </a:spcBef>
            </a:pPr>
            <a:r>
              <a:rPr lang="en-IN" sz="3300" i="1">
                <a:latin typeface="Times New Roman"/>
                <a:cs typeface="Times New Roman"/>
              </a:rPr>
              <a:t>Thank</a:t>
            </a:r>
            <a:r>
              <a:rPr lang="en-IN" sz="3300" i="1" spc="-124">
                <a:latin typeface="Times New Roman"/>
                <a:cs typeface="Times New Roman"/>
              </a:rPr>
              <a:t> </a:t>
            </a:r>
            <a:r>
              <a:rPr lang="en-IN" sz="3300" i="1" spc="-75">
                <a:latin typeface="Times New Roman"/>
                <a:cs typeface="Times New Roman"/>
              </a:rPr>
              <a:t>You!!</a:t>
            </a:r>
            <a:endParaRPr lang="en-IN" sz="3300" dirty="0">
              <a:latin typeface="Times New Roman"/>
              <a:cs typeface="Times New Roman"/>
            </a:endParaRPr>
          </a:p>
        </p:txBody>
      </p:sp>
      <p:pic>
        <p:nvPicPr>
          <p:cNvPr id="7" name="object 5"/>
          <p:cNvPicPr/>
          <p:nvPr/>
        </p:nvPicPr>
        <p:blipFill>
          <a:blip r:embed="rId2" cstate="print"/>
          <a:stretch>
            <a:fillRect/>
          </a:stretch>
        </p:blipFill>
        <p:spPr>
          <a:xfrm>
            <a:off x="4335400" y="2571750"/>
            <a:ext cx="512063" cy="489204"/>
          </a:xfrm>
          <a:prstGeom prst="rect">
            <a:avLst/>
          </a:prstGeom>
        </p:spPr>
      </p:pic>
    </p:spTree>
    <p:extLst>
      <p:ext uri="{BB962C8B-B14F-4D97-AF65-F5344CB8AC3E}">
        <p14:creationId xmlns:p14="http://schemas.microsoft.com/office/powerpoint/2010/main" val="28702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709420"/>
            <a:ext cx="8308975" cy="2310130"/>
          </a:xfrm>
          <a:prstGeom prst="rect">
            <a:avLst/>
          </a:prstGeom>
        </p:spPr>
        <p:txBody>
          <a:bodyPr vert="horz" wrap="square" lIns="0" tIns="12700" rIns="0" bIns="0" rtlCol="0">
            <a:spAutoFit/>
          </a:bodyPr>
          <a:lstStyle/>
          <a:p>
            <a:pPr marL="12700" marR="53340">
              <a:lnSpc>
                <a:spcPct val="114999"/>
              </a:lnSpc>
              <a:spcBef>
                <a:spcPts val="100"/>
              </a:spcBef>
            </a:pPr>
            <a:r>
              <a:rPr sz="1800" spc="-5" dirty="0">
                <a:latin typeface="Cambria" pitchFamily="18" charset="0"/>
                <a:ea typeface="Cambria" pitchFamily="18" charset="0"/>
                <a:cs typeface="Arial"/>
              </a:rPr>
              <a:t>This dataset consists of </a:t>
            </a:r>
            <a:r>
              <a:rPr sz="1800" dirty="0">
                <a:latin typeface="Cambria" pitchFamily="18" charset="0"/>
                <a:ea typeface="Cambria" pitchFamily="18" charset="0"/>
                <a:cs typeface="Arial"/>
              </a:rPr>
              <a:t>tv </a:t>
            </a:r>
            <a:r>
              <a:rPr sz="1800" spc="-5" dirty="0">
                <a:latin typeface="Cambria" pitchFamily="18" charset="0"/>
                <a:ea typeface="Cambria" pitchFamily="18" charset="0"/>
                <a:cs typeface="Arial"/>
              </a:rPr>
              <a:t>shows and movies available on Netflix as of 2019. The </a:t>
            </a:r>
            <a:r>
              <a:rPr sz="1800" spc="-490" dirty="0">
                <a:latin typeface="Cambria" pitchFamily="18" charset="0"/>
                <a:ea typeface="Cambria" pitchFamily="18" charset="0"/>
                <a:cs typeface="Arial"/>
              </a:rPr>
              <a:t> </a:t>
            </a:r>
            <a:r>
              <a:rPr sz="1800" spc="-5" dirty="0">
                <a:latin typeface="Cambria" pitchFamily="18" charset="0"/>
                <a:ea typeface="Cambria" pitchFamily="18" charset="0"/>
                <a:cs typeface="Arial"/>
              </a:rPr>
              <a:t>dataset</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collected </a:t>
            </a:r>
            <a:r>
              <a:rPr sz="1800" dirty="0">
                <a:latin typeface="Cambria" pitchFamily="18" charset="0"/>
                <a:ea typeface="Cambria" pitchFamily="18" charset="0"/>
                <a:cs typeface="Arial"/>
              </a:rPr>
              <a:t>from</a:t>
            </a:r>
            <a:r>
              <a:rPr sz="1800" spc="30" dirty="0">
                <a:latin typeface="Cambria" pitchFamily="18" charset="0"/>
                <a:ea typeface="Cambria" pitchFamily="18" charset="0"/>
                <a:cs typeface="Arial"/>
              </a:rPr>
              <a:t> </a:t>
            </a:r>
            <a:r>
              <a:rPr sz="1800" spc="-5" dirty="0">
                <a:latin typeface="Cambria" pitchFamily="18" charset="0"/>
                <a:ea typeface="Cambria" pitchFamily="18" charset="0"/>
                <a:cs typeface="Arial"/>
              </a:rPr>
              <a:t>Flexible</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which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is </a:t>
            </a:r>
            <a:r>
              <a:rPr sz="1800" dirty="0">
                <a:latin typeface="Cambria" pitchFamily="18" charset="0"/>
                <a:ea typeface="Cambria" pitchFamily="18" charset="0"/>
                <a:cs typeface="Arial"/>
              </a:rPr>
              <a:t>a</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third-party</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 search</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engine.</a:t>
            </a:r>
            <a:endParaRPr sz="1800" dirty="0">
              <a:latin typeface="Cambria" pitchFamily="18" charset="0"/>
              <a:ea typeface="Cambria" pitchFamily="18" charset="0"/>
              <a:cs typeface="Arial"/>
            </a:endParaRPr>
          </a:p>
          <a:p>
            <a:pPr marL="12700" marR="5080">
              <a:lnSpc>
                <a:spcPct val="114999"/>
              </a:lnSpc>
              <a:spcBef>
                <a:spcPts val="600"/>
              </a:spcBef>
            </a:pPr>
            <a:r>
              <a:rPr sz="1800" spc="-5" dirty="0">
                <a:latin typeface="Cambria" pitchFamily="18" charset="0"/>
                <a:ea typeface="Cambria" pitchFamily="18" charset="0"/>
                <a:cs typeface="Arial"/>
              </a:rPr>
              <a:t>In 2018, </a:t>
            </a:r>
            <a:r>
              <a:rPr sz="1800" dirty="0">
                <a:latin typeface="Cambria" pitchFamily="18" charset="0"/>
                <a:ea typeface="Cambria" pitchFamily="18" charset="0"/>
                <a:cs typeface="Arial"/>
              </a:rPr>
              <a:t>they </a:t>
            </a:r>
            <a:r>
              <a:rPr sz="1800" spc="-5" dirty="0">
                <a:latin typeface="Cambria" pitchFamily="18" charset="0"/>
                <a:ea typeface="Cambria" pitchFamily="18" charset="0"/>
                <a:cs typeface="Arial"/>
              </a:rPr>
              <a:t>released an interesting report which shows </a:t>
            </a:r>
            <a:r>
              <a:rPr sz="1800" dirty="0">
                <a:latin typeface="Cambria" pitchFamily="18" charset="0"/>
                <a:ea typeface="Cambria" pitchFamily="18" charset="0"/>
                <a:cs typeface="Arial"/>
              </a:rPr>
              <a:t>that the </a:t>
            </a:r>
            <a:r>
              <a:rPr sz="1800" spc="-5" dirty="0">
                <a:latin typeface="Cambria" pitchFamily="18" charset="0"/>
                <a:ea typeface="Cambria" pitchFamily="18" charset="0"/>
                <a:cs typeface="Arial"/>
              </a:rPr>
              <a:t>number of TV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on</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Netflix</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has nearly</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since 2010.</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The</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streaming</a:t>
            </a:r>
            <a:r>
              <a:rPr sz="1800" spc="65" dirty="0">
                <a:latin typeface="Cambria" pitchFamily="18" charset="0"/>
                <a:ea typeface="Cambria" pitchFamily="18" charset="0"/>
                <a:cs typeface="Arial"/>
              </a:rPr>
              <a:t> </a:t>
            </a:r>
            <a:r>
              <a:rPr sz="1800" spc="-5" dirty="0">
                <a:latin typeface="Cambria" pitchFamily="18" charset="0"/>
                <a:ea typeface="Cambria" pitchFamily="18" charset="0"/>
                <a:cs typeface="Arial"/>
              </a:rPr>
              <a:t>services</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number</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of </a:t>
            </a:r>
            <a:r>
              <a:rPr sz="1800" spc="-484" dirty="0">
                <a:latin typeface="Cambria" pitchFamily="18" charset="0"/>
                <a:ea typeface="Cambria" pitchFamily="18" charset="0"/>
                <a:cs typeface="Arial"/>
              </a:rPr>
              <a:t> </a:t>
            </a:r>
            <a:r>
              <a:rPr sz="1800" spc="-5" dirty="0">
                <a:latin typeface="Cambria" pitchFamily="18" charset="0"/>
                <a:ea typeface="Cambria" pitchFamily="18" charset="0"/>
                <a:cs typeface="Arial"/>
              </a:rPr>
              <a:t>movies has decreased by more </a:t>
            </a:r>
            <a:r>
              <a:rPr sz="1800" dirty="0">
                <a:latin typeface="Cambria" pitchFamily="18" charset="0"/>
                <a:ea typeface="Cambria" pitchFamily="18" charset="0"/>
                <a:cs typeface="Arial"/>
              </a:rPr>
              <a:t>than </a:t>
            </a:r>
            <a:r>
              <a:rPr sz="1800" spc="-5" dirty="0">
                <a:latin typeface="Cambria" pitchFamily="18" charset="0"/>
                <a:ea typeface="Cambria" pitchFamily="18" charset="0"/>
                <a:cs typeface="Arial"/>
              </a:rPr>
              <a:t>2,000 </a:t>
            </a:r>
            <a:r>
              <a:rPr sz="1800" dirty="0">
                <a:latin typeface="Cambria" pitchFamily="18" charset="0"/>
                <a:ea typeface="Cambria" pitchFamily="18" charset="0"/>
                <a:cs typeface="Arial"/>
              </a:rPr>
              <a:t>titles </a:t>
            </a:r>
            <a:r>
              <a:rPr sz="1800" spc="-5" dirty="0">
                <a:latin typeface="Cambria" pitchFamily="18" charset="0"/>
                <a:ea typeface="Cambria" pitchFamily="18" charset="0"/>
                <a:cs typeface="Arial"/>
              </a:rPr>
              <a:t>since 2010, while its number of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TV</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shows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has</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nearly</a:t>
            </a:r>
            <a:r>
              <a:rPr sz="1800" spc="20" dirty="0">
                <a:latin typeface="Cambria" pitchFamily="18" charset="0"/>
                <a:ea typeface="Cambria" pitchFamily="18" charset="0"/>
                <a:cs typeface="Arial"/>
              </a:rPr>
              <a:t> </a:t>
            </a:r>
            <a:r>
              <a:rPr sz="1800" dirty="0">
                <a:latin typeface="Cambria" pitchFamily="18" charset="0"/>
                <a:ea typeface="Cambria" pitchFamily="18" charset="0"/>
                <a:cs typeface="Arial"/>
              </a:rPr>
              <a:t>tripled.</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It</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will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be</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interesting</a:t>
            </a:r>
            <a:r>
              <a:rPr sz="1800" spc="15" dirty="0">
                <a:latin typeface="Cambria" pitchFamily="18" charset="0"/>
                <a:ea typeface="Cambria" pitchFamily="18" charset="0"/>
                <a:cs typeface="Arial"/>
              </a:rPr>
              <a:t> </a:t>
            </a:r>
            <a:r>
              <a:rPr sz="1800" dirty="0">
                <a:latin typeface="Cambria" pitchFamily="18" charset="0"/>
                <a:ea typeface="Cambria" pitchFamily="18" charset="0"/>
                <a:cs typeface="Arial"/>
              </a:rPr>
              <a:t>to</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explore</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what</a:t>
            </a:r>
            <a:r>
              <a:rPr sz="1800" spc="20" dirty="0">
                <a:latin typeface="Cambria" pitchFamily="18" charset="0"/>
                <a:ea typeface="Cambria" pitchFamily="18" charset="0"/>
                <a:cs typeface="Arial"/>
              </a:rPr>
              <a:t> </a:t>
            </a:r>
            <a:r>
              <a:rPr sz="1800" spc="-5" dirty="0">
                <a:latin typeface="Cambria" pitchFamily="18" charset="0"/>
                <a:ea typeface="Cambria" pitchFamily="18" charset="0"/>
                <a:cs typeface="Arial"/>
              </a:rPr>
              <a:t>all</a:t>
            </a:r>
            <a:r>
              <a:rPr sz="1800" spc="15" dirty="0">
                <a:latin typeface="Cambria" pitchFamily="18" charset="0"/>
                <a:ea typeface="Cambria" pitchFamily="18" charset="0"/>
                <a:cs typeface="Arial"/>
              </a:rPr>
              <a:t> </a:t>
            </a:r>
            <a:r>
              <a:rPr sz="1800" spc="-5" dirty="0">
                <a:latin typeface="Cambria" pitchFamily="18" charset="0"/>
                <a:ea typeface="Cambria" pitchFamily="18" charset="0"/>
                <a:cs typeface="Arial"/>
              </a:rPr>
              <a:t>other </a:t>
            </a:r>
            <a:r>
              <a:rPr sz="1800" dirty="0">
                <a:latin typeface="Cambria" pitchFamily="18" charset="0"/>
                <a:ea typeface="Cambria" pitchFamily="18" charset="0"/>
                <a:cs typeface="Arial"/>
              </a:rPr>
              <a:t> </a:t>
            </a:r>
            <a:r>
              <a:rPr sz="1800" spc="-5" dirty="0">
                <a:latin typeface="Cambria" pitchFamily="18" charset="0"/>
                <a:ea typeface="Cambria" pitchFamily="18" charset="0"/>
                <a:cs typeface="Arial"/>
              </a:rPr>
              <a:t>insights</a:t>
            </a:r>
            <a:r>
              <a:rPr sz="1800" spc="-10" dirty="0">
                <a:latin typeface="Cambria" pitchFamily="18" charset="0"/>
                <a:ea typeface="Cambria" pitchFamily="18" charset="0"/>
                <a:cs typeface="Arial"/>
              </a:rPr>
              <a:t> </a:t>
            </a:r>
            <a:r>
              <a:rPr sz="1800" spc="-5" dirty="0">
                <a:latin typeface="Cambria" pitchFamily="18" charset="0"/>
                <a:ea typeface="Cambria" pitchFamily="18" charset="0"/>
                <a:cs typeface="Arial"/>
              </a:rPr>
              <a:t>can be obtained </a:t>
            </a:r>
            <a:r>
              <a:rPr sz="1800" dirty="0">
                <a:latin typeface="Cambria" pitchFamily="18" charset="0"/>
                <a:ea typeface="Cambria" pitchFamily="18" charset="0"/>
                <a:cs typeface="Arial"/>
              </a:rPr>
              <a:t>from</a:t>
            </a:r>
            <a:r>
              <a:rPr sz="1800" spc="-10" dirty="0">
                <a:latin typeface="Cambria" pitchFamily="18" charset="0"/>
                <a:ea typeface="Cambria" pitchFamily="18" charset="0"/>
                <a:cs typeface="Arial"/>
              </a:rPr>
              <a:t> </a:t>
            </a:r>
            <a:r>
              <a:rPr sz="1800" dirty="0">
                <a:latin typeface="Cambria" pitchFamily="18" charset="0"/>
                <a:ea typeface="Cambria" pitchFamily="18" charset="0"/>
                <a:cs typeface="Arial"/>
              </a:rPr>
              <a:t>the</a:t>
            </a:r>
            <a:r>
              <a:rPr sz="1800" spc="-5" dirty="0">
                <a:latin typeface="Cambria" pitchFamily="18" charset="0"/>
                <a:ea typeface="Cambria" pitchFamily="18" charset="0"/>
                <a:cs typeface="Arial"/>
              </a:rPr>
              <a:t> same dataset.</a:t>
            </a:r>
            <a:endParaRPr sz="1800" dirty="0">
              <a:latin typeface="Cambria" pitchFamily="18" charset="0"/>
              <a:ea typeface="Cambria" pitchFamily="18" charset="0"/>
              <a:cs typeface="Arial"/>
            </a:endParaRPr>
          </a:p>
        </p:txBody>
      </p:sp>
      <p:sp>
        <p:nvSpPr>
          <p:cNvPr id="3"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
        <p:nvSpPr>
          <p:cNvPr id="4" name="object 4"/>
          <p:cNvSpPr txBox="1">
            <a:spLocks noGrp="1"/>
          </p:cNvSpPr>
          <p:nvPr>
            <p:ph type="title"/>
          </p:nvPr>
        </p:nvSpPr>
        <p:spPr>
          <a:xfrm>
            <a:off x="243050" y="191517"/>
            <a:ext cx="4862350" cy="551433"/>
          </a:xfrm>
          <a:prstGeom prst="rect">
            <a:avLst/>
          </a:prstGeom>
        </p:spPr>
        <p:txBody>
          <a:bodyPr vert="horz" wrap="square" lIns="0" tIns="12700" rIns="0" bIns="0" rtlCol="0">
            <a:spAutoFit/>
          </a:bodyPr>
          <a:lstStyle/>
          <a:p>
            <a:pPr marL="12700">
              <a:lnSpc>
                <a:spcPct val="100000"/>
              </a:lnSpc>
              <a:spcBef>
                <a:spcPts val="100"/>
              </a:spcBef>
            </a:pPr>
            <a:r>
              <a:rPr sz="3500" spc="-10" dirty="0">
                <a:latin typeface="Georgia" pitchFamily="18" charset="0"/>
              </a:rPr>
              <a:t>Problem</a:t>
            </a:r>
            <a:r>
              <a:rPr sz="3500" spc="-90" dirty="0">
                <a:latin typeface="Georgia" pitchFamily="18" charset="0"/>
              </a:rPr>
              <a:t> </a:t>
            </a:r>
            <a:r>
              <a:rPr sz="3500" spc="-5" dirty="0">
                <a:latin typeface="Georgia" pitchFamily="18" charset="0"/>
              </a:rPr>
              <a:t>Statement</a:t>
            </a:r>
            <a:endParaRPr sz="3500" dirty="0">
              <a:latin typeface="Georgia"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12886" y="514350"/>
            <a:ext cx="4535314" cy="301524"/>
          </a:xfrm>
          <a:prstGeom prst="rect">
            <a:avLst/>
          </a:prstGeom>
          <a:noFill/>
          <a:ln/>
        </p:spPr>
        <p:txBody>
          <a:bodyPr wrap="none" lIns="57150" tIns="28575" rIns="57150" bIns="28575" rtlCol="0" anchor="t"/>
          <a:lstStyle/>
          <a:p>
            <a:pPr>
              <a:lnSpc>
                <a:spcPts val="2392"/>
              </a:lnSpc>
            </a:pPr>
            <a:r>
              <a:rPr lang="en-US" sz="2800" b="1" kern="0" spc="-57" dirty="0">
                <a:solidFill>
                  <a:srgbClr val="C00000"/>
                </a:solidFill>
                <a:latin typeface="Georgia" pitchFamily="18" charset="0"/>
                <a:ea typeface="p22-mackinac-pro" pitchFamily="34" charset="-122"/>
                <a:cs typeface="p22-mackinac-pro" pitchFamily="34" charset="-120"/>
              </a:rPr>
              <a:t>Clustering and Data Analysis Techniques</a:t>
            </a:r>
            <a:endParaRPr lang="en-US" sz="2800" dirty="0">
              <a:solidFill>
                <a:srgbClr val="C00000"/>
              </a:solidFill>
              <a:latin typeface="Georgia" pitchFamily="18" charset="0"/>
            </a:endParaRPr>
          </a:p>
        </p:txBody>
      </p:sp>
      <p:pic>
        <p:nvPicPr>
          <p:cNvPr id="5" name="Image 0" descr="preencoded.png"/>
          <p:cNvPicPr>
            <a:picLocks noChangeAspect="1"/>
          </p:cNvPicPr>
          <p:nvPr/>
        </p:nvPicPr>
        <p:blipFill>
          <a:blip r:embed="rId3"/>
          <a:stretch>
            <a:fillRect/>
          </a:stretch>
        </p:blipFill>
        <p:spPr>
          <a:xfrm>
            <a:off x="364480" y="1504951"/>
            <a:ext cx="2451177" cy="1503778"/>
          </a:xfrm>
          <a:prstGeom prst="rect">
            <a:avLst/>
          </a:prstGeom>
        </p:spPr>
      </p:pic>
      <p:sp>
        <p:nvSpPr>
          <p:cNvPr id="6" name="Text 3"/>
          <p:cNvSpPr/>
          <p:nvPr/>
        </p:nvSpPr>
        <p:spPr>
          <a:xfrm>
            <a:off x="364480" y="3039844"/>
            <a:ext cx="105139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KMeans Algorithm</a:t>
            </a:r>
            <a:endParaRPr lang="en-US" sz="1200" dirty="0">
              <a:latin typeface="Cambria" pitchFamily="18" charset="0"/>
              <a:ea typeface="Cambria" pitchFamily="18" charset="0"/>
            </a:endParaRPr>
          </a:p>
        </p:txBody>
      </p:sp>
      <p:sp>
        <p:nvSpPr>
          <p:cNvPr id="7" name="Text 4"/>
          <p:cNvSpPr/>
          <p:nvPr/>
        </p:nvSpPr>
        <p:spPr>
          <a:xfrm>
            <a:off x="364480" y="3287077"/>
            <a:ext cx="1994371"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used the KMeans algorithm to group similar shows together based on their features and meta-data.</a:t>
            </a:r>
            <a:endParaRPr lang="en-US" sz="1200" dirty="0">
              <a:latin typeface="Cambria" pitchFamily="18" charset="0"/>
              <a:ea typeface="Cambria" pitchFamily="18" charset="0"/>
            </a:endParaRPr>
          </a:p>
        </p:txBody>
      </p:sp>
      <p:sp>
        <p:nvSpPr>
          <p:cNvPr id="9" name="Text 5"/>
          <p:cNvSpPr/>
          <p:nvPr/>
        </p:nvSpPr>
        <p:spPr>
          <a:xfrm>
            <a:off x="2504629" y="3039844"/>
            <a:ext cx="972071" cy="150763"/>
          </a:xfrm>
          <a:prstGeom prst="rect">
            <a:avLst/>
          </a:prstGeom>
          <a:noFill/>
          <a:ln/>
        </p:spPr>
        <p:txBody>
          <a:bodyPr wrap="none" lIns="57150" tIns="28575" rIns="57150" bIns="28575" rtlCol="0" anchor="t"/>
          <a:lstStyle/>
          <a:p>
            <a:pPr>
              <a:lnSpc>
                <a:spcPts val="1196"/>
              </a:lnSpc>
            </a:pPr>
            <a:endParaRPr lang="en-US" sz="1200" dirty="0">
              <a:latin typeface="Cambria" pitchFamily="18" charset="0"/>
              <a:ea typeface="Cambria" pitchFamily="18" charset="0"/>
            </a:endParaRPr>
          </a:p>
        </p:txBody>
      </p:sp>
      <p:sp>
        <p:nvSpPr>
          <p:cNvPr id="10" name="Text 6"/>
          <p:cNvSpPr/>
          <p:nvPr/>
        </p:nvSpPr>
        <p:spPr>
          <a:xfrm>
            <a:off x="2504629" y="3287077"/>
            <a:ext cx="1994446" cy="617232"/>
          </a:xfrm>
          <a:prstGeom prst="rect">
            <a:avLst/>
          </a:prstGeom>
          <a:noFill/>
          <a:ln/>
        </p:spPr>
        <p:txBody>
          <a:bodyPr wrap="square" lIns="57150" tIns="28575" rIns="57150" bIns="28575" rtlCol="0" anchor="t"/>
          <a:lstStyle/>
          <a:p>
            <a:pPr>
              <a:lnSpc>
                <a:spcPts val="1225"/>
              </a:lnSpc>
            </a:pPr>
            <a:endParaRPr lang="en-US" sz="1200" dirty="0">
              <a:latin typeface="Cambria" pitchFamily="18" charset="0"/>
              <a:ea typeface="Cambria" pitchFamily="18" charset="0"/>
            </a:endParaRPr>
          </a:p>
        </p:txBody>
      </p:sp>
      <p:pic>
        <p:nvPicPr>
          <p:cNvPr id="11" name="Image 2" descr="preencoded.png"/>
          <p:cNvPicPr>
            <a:picLocks noChangeAspect="1"/>
          </p:cNvPicPr>
          <p:nvPr/>
        </p:nvPicPr>
        <p:blipFill>
          <a:blip r:embed="rId4"/>
          <a:stretch>
            <a:fillRect/>
          </a:stretch>
        </p:blipFill>
        <p:spPr>
          <a:xfrm>
            <a:off x="3124199" y="1606454"/>
            <a:ext cx="2162175" cy="1326427"/>
          </a:xfrm>
          <a:prstGeom prst="rect">
            <a:avLst/>
          </a:prstGeom>
        </p:spPr>
      </p:pic>
      <p:sp>
        <p:nvSpPr>
          <p:cNvPr id="12" name="Text 7"/>
          <p:cNvSpPr/>
          <p:nvPr/>
        </p:nvSpPr>
        <p:spPr>
          <a:xfrm>
            <a:off x="3429000" y="3039844"/>
            <a:ext cx="1283048"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Hierarchical Clustering</a:t>
            </a:r>
            <a:endParaRPr lang="en-US" sz="1200" dirty="0">
              <a:latin typeface="Cambria" pitchFamily="18" charset="0"/>
              <a:ea typeface="Cambria" pitchFamily="18" charset="0"/>
            </a:endParaRPr>
          </a:p>
        </p:txBody>
      </p:sp>
      <p:sp>
        <p:nvSpPr>
          <p:cNvPr id="13" name="Text 8"/>
          <p:cNvSpPr/>
          <p:nvPr/>
        </p:nvSpPr>
        <p:spPr>
          <a:xfrm>
            <a:off x="3429000" y="3287077"/>
            <a:ext cx="1994446" cy="462924"/>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utilized hierarchical cluster analysis to cluster short movies and TV shows that have minimal feature information.</a:t>
            </a:r>
            <a:endParaRPr lang="en-US" sz="1200" dirty="0">
              <a:latin typeface="Cambria" pitchFamily="18" charset="0"/>
              <a:ea typeface="Cambria" pitchFamily="18" charset="0"/>
            </a:endParaRPr>
          </a:p>
        </p:txBody>
      </p:sp>
      <p:pic>
        <p:nvPicPr>
          <p:cNvPr id="14" name="Image 3" descr="preencoded.png"/>
          <p:cNvPicPr>
            <a:picLocks noChangeAspect="1"/>
          </p:cNvPicPr>
          <p:nvPr/>
        </p:nvPicPr>
        <p:blipFill>
          <a:blip r:embed="rId5"/>
          <a:stretch>
            <a:fillRect/>
          </a:stretch>
        </p:blipFill>
        <p:spPr>
          <a:xfrm>
            <a:off x="5778326" y="1605869"/>
            <a:ext cx="2146473" cy="1316795"/>
          </a:xfrm>
          <a:prstGeom prst="rect">
            <a:avLst/>
          </a:prstGeom>
        </p:spPr>
      </p:pic>
      <p:sp>
        <p:nvSpPr>
          <p:cNvPr id="15" name="Text 9"/>
          <p:cNvSpPr/>
          <p:nvPr/>
        </p:nvSpPr>
        <p:spPr>
          <a:xfrm>
            <a:off x="6019800" y="3039844"/>
            <a:ext cx="1683916" cy="150763"/>
          </a:xfrm>
          <a:prstGeom prst="rect">
            <a:avLst/>
          </a:prstGeom>
          <a:noFill/>
          <a:ln/>
        </p:spPr>
        <p:txBody>
          <a:bodyPr wrap="none" lIns="57150" tIns="28575" rIns="57150" bIns="28575" rtlCol="0" anchor="t"/>
          <a:lstStyle/>
          <a:p>
            <a:pPr>
              <a:lnSpc>
                <a:spcPts val="1196"/>
              </a:lnSpc>
            </a:pPr>
            <a:r>
              <a:rPr lang="en-US" sz="1200" b="1" kern="0" spc="-29" dirty="0">
                <a:latin typeface="Cambria" pitchFamily="18" charset="0"/>
                <a:ea typeface="Cambria" pitchFamily="18" charset="0"/>
                <a:cs typeface="p22-mackinac-pro" pitchFamily="34" charset="-120"/>
              </a:rPr>
              <a:t>Principal Component Analysis</a:t>
            </a:r>
            <a:endParaRPr lang="en-US" sz="1200" dirty="0">
              <a:latin typeface="Cambria" pitchFamily="18" charset="0"/>
              <a:ea typeface="Cambria" pitchFamily="18" charset="0"/>
            </a:endParaRPr>
          </a:p>
        </p:txBody>
      </p:sp>
      <p:sp>
        <p:nvSpPr>
          <p:cNvPr id="16" name="Text 10"/>
          <p:cNvSpPr/>
          <p:nvPr/>
        </p:nvSpPr>
        <p:spPr>
          <a:xfrm>
            <a:off x="6158954" y="3257550"/>
            <a:ext cx="1994446" cy="617232"/>
          </a:xfrm>
          <a:prstGeom prst="rect">
            <a:avLst/>
          </a:prstGeom>
          <a:noFill/>
          <a:ln/>
        </p:spPr>
        <p:txBody>
          <a:bodyPr wrap="square" lIns="57150" tIns="28575" rIns="57150" bIns="28575" rtlCol="0" anchor="t"/>
          <a:lstStyle/>
          <a:p>
            <a:pPr>
              <a:lnSpc>
                <a:spcPts val="1225"/>
              </a:lnSpc>
            </a:pPr>
            <a:r>
              <a:rPr lang="en-US" sz="1200" dirty="0">
                <a:latin typeface="Cambria" pitchFamily="18" charset="0"/>
                <a:ea typeface="Cambria" pitchFamily="18" charset="0"/>
                <a:cs typeface="Eudoxus Sans" pitchFamily="34" charset="-120"/>
              </a:rPr>
              <a:t>We implemented PCA technique to reduce the dimensionality of the features in our dataset, preserving essential characteristics.</a:t>
            </a:r>
            <a:endParaRPr lang="en-US" sz="1200" dirty="0">
              <a:latin typeface="Cambria" pitchFamily="18" charset="0"/>
              <a:ea typeface="Cambria" pitchFamily="18" charset="0"/>
            </a:endParaRPr>
          </a:p>
        </p:txBody>
      </p:sp>
      <p:sp>
        <p:nvSpPr>
          <p:cNvPr id="18" name="object 3"/>
          <p:cNvSpPr/>
          <p:nvPr/>
        </p:nvSpPr>
        <p:spPr>
          <a:xfrm>
            <a:off x="0" y="950594"/>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105239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094" y="361950"/>
            <a:ext cx="3029306" cy="320601"/>
          </a:xfrm>
          <a:prstGeom prst="rect">
            <a:avLst/>
          </a:prstGeom>
        </p:spPr>
        <p:txBody>
          <a:bodyPr vert="horz" wrap="square" lIns="0" tIns="12700" rIns="0" bIns="0" rtlCol="0">
            <a:spAutoFit/>
          </a:bodyPr>
          <a:lstStyle/>
          <a:p>
            <a:pPr marL="12700">
              <a:lnSpc>
                <a:spcPct val="100000"/>
              </a:lnSpc>
              <a:spcBef>
                <a:spcPts val="100"/>
              </a:spcBef>
            </a:pPr>
            <a:r>
              <a:rPr sz="2000" spc="-5" dirty="0">
                <a:latin typeface="Georgia" pitchFamily="18" charset="0"/>
              </a:rPr>
              <a:t>DATA</a:t>
            </a:r>
            <a:r>
              <a:rPr sz="2000" spc="-95" dirty="0">
                <a:latin typeface="Georgia" pitchFamily="18" charset="0"/>
              </a:rPr>
              <a:t> </a:t>
            </a:r>
            <a:r>
              <a:rPr sz="2000" spc="-5" dirty="0">
                <a:latin typeface="Georgia" pitchFamily="18" charset="0"/>
              </a:rPr>
              <a:t>PIPELINE:</a:t>
            </a:r>
            <a:endParaRPr sz="2000" dirty="0">
              <a:latin typeface="Georgia" pitchFamily="18" charset="0"/>
            </a:endParaRPr>
          </a:p>
        </p:txBody>
      </p:sp>
      <p:sp>
        <p:nvSpPr>
          <p:cNvPr id="3" name="object 3"/>
          <p:cNvSpPr txBox="1"/>
          <p:nvPr/>
        </p:nvSpPr>
        <p:spPr>
          <a:xfrm>
            <a:off x="76200" y="946011"/>
            <a:ext cx="9067800" cy="4216539"/>
          </a:xfrm>
          <a:prstGeom prst="rect">
            <a:avLst/>
          </a:prstGeom>
        </p:spPr>
        <p:txBody>
          <a:bodyPr vert="horz" wrap="square" lIns="0" tIns="12700" rIns="0" bIns="0" rtlCol="0">
            <a:spAutoFit/>
          </a:bodyPr>
          <a:lstStyle/>
          <a:p>
            <a:pPr marL="376555" marR="5080" indent="-364490">
              <a:lnSpc>
                <a:spcPct val="100000"/>
              </a:lnSpc>
              <a:spcBef>
                <a:spcPts val="100"/>
              </a:spcBef>
              <a:buSzPct val="83333"/>
              <a:buAutoNum type="arabicPeriod"/>
              <a:tabLst>
                <a:tab pos="376555" algn="l"/>
                <a:tab pos="377190" algn="l"/>
              </a:tabLst>
            </a:pPr>
            <a:r>
              <a:rPr sz="1200" b="1" spc="-5" dirty="0">
                <a:latin typeface="Cambria" pitchFamily="18" charset="0"/>
                <a:ea typeface="Cambria" pitchFamily="18" charset="0"/>
                <a:cs typeface="Verdana"/>
              </a:rPr>
              <a:t>Analyze </a:t>
            </a:r>
            <a:r>
              <a:rPr sz="1200" b="1" dirty="0">
                <a:latin typeface="Cambria" pitchFamily="18" charset="0"/>
                <a:ea typeface="Cambria" pitchFamily="18" charset="0"/>
                <a:cs typeface="Verdana"/>
              </a:rPr>
              <a:t>Data: </a:t>
            </a:r>
            <a:r>
              <a:rPr sz="1200" dirty="0">
                <a:latin typeface="Cambria" pitchFamily="18" charset="0"/>
                <a:ea typeface="Cambria" pitchFamily="18" charset="0"/>
                <a:cs typeface="Verdana"/>
              </a:rPr>
              <a:t>In </a:t>
            </a:r>
            <a:r>
              <a:rPr sz="1200" spc="-5" dirty="0">
                <a:latin typeface="Cambria" pitchFamily="18" charset="0"/>
                <a:ea typeface="Cambria" pitchFamily="18" charset="0"/>
                <a:cs typeface="Verdana"/>
              </a:rPr>
              <a:t>this </a:t>
            </a:r>
            <a:r>
              <a:rPr sz="1200" spc="-10" dirty="0">
                <a:latin typeface="Cambria" pitchFamily="18" charset="0"/>
                <a:ea typeface="Cambria" pitchFamily="18" charset="0"/>
                <a:cs typeface="Verdana"/>
              </a:rPr>
              <a:t>initial </a:t>
            </a:r>
            <a:r>
              <a:rPr sz="1200" spc="-5" dirty="0">
                <a:latin typeface="Cambria" pitchFamily="18" charset="0"/>
                <a:ea typeface="Cambria" pitchFamily="18" charset="0"/>
                <a:cs typeface="Verdana"/>
              </a:rPr>
              <a:t>step we went to look </a:t>
            </a:r>
            <a:r>
              <a:rPr sz="1200" dirty="0">
                <a:latin typeface="Cambria" pitchFamily="18" charset="0"/>
                <a:ea typeface="Cambria" pitchFamily="18" charset="0"/>
                <a:cs typeface="Verdana"/>
              </a:rPr>
              <a:t>for </a:t>
            </a:r>
            <a:r>
              <a:rPr sz="1200" spc="-5" dirty="0">
                <a:latin typeface="Cambria" pitchFamily="18" charset="0"/>
                <a:ea typeface="Cambria" pitchFamily="18" charset="0"/>
                <a:cs typeface="Verdana"/>
              </a:rPr>
              <a:t>different features </a:t>
            </a:r>
            <a:r>
              <a:rPr sz="1200" spc="-10" dirty="0">
                <a:latin typeface="Cambria" pitchFamily="18" charset="0"/>
                <a:ea typeface="Cambria" pitchFamily="18" charset="0"/>
                <a:cs typeface="Verdana"/>
              </a:rPr>
              <a:t>available </a:t>
            </a:r>
            <a:r>
              <a:rPr sz="1200" spc="-5" dirty="0">
                <a:latin typeface="Cambria" pitchFamily="18" charset="0"/>
                <a:ea typeface="Cambria" pitchFamily="18" charset="0"/>
                <a:cs typeface="Verdana"/>
              </a:rPr>
              <a:t>and tried to understand 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During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this stage,</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we </a:t>
            </a:r>
            <a:r>
              <a:rPr sz="1200" spc="-10" dirty="0">
                <a:latin typeface="Cambria" pitchFamily="18" charset="0"/>
                <a:ea typeface="Cambria" pitchFamily="18" charset="0"/>
                <a:cs typeface="Verdana"/>
              </a:rPr>
              <a:t>looked</a:t>
            </a:r>
            <a:r>
              <a:rPr sz="1200" spc="-4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5" dirty="0">
                <a:latin typeface="Cambria" pitchFamily="18" charset="0"/>
                <a:ea typeface="Cambria" pitchFamily="18" charset="0"/>
                <a:cs typeface="Verdana"/>
              </a:rPr>
              <a:t> the shape </a:t>
            </a:r>
            <a:r>
              <a:rPr sz="1200" dirty="0">
                <a:latin typeface="Cambria" pitchFamily="18" charset="0"/>
                <a:ea typeface="Cambria" pitchFamily="18" charset="0"/>
                <a:cs typeface="Verdana"/>
              </a:rPr>
              <a:t>of</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data</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types</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each</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feature,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statistical</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summary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etc.</a:t>
            </a:r>
            <a:endParaRPr sz="1200" dirty="0">
              <a:latin typeface="Cambria" pitchFamily="18" charset="0"/>
              <a:ea typeface="Cambria" pitchFamily="18" charset="0"/>
              <a:cs typeface="Verdana"/>
            </a:endParaRPr>
          </a:p>
          <a:p>
            <a:pPr>
              <a:lnSpc>
                <a:spcPct val="100000"/>
              </a:lnSpc>
              <a:buClr>
                <a:srgbClr val="CC0000"/>
              </a:buClr>
              <a:buFont typeface="Verdana"/>
              <a:buAutoNum type="arabicPeriod"/>
            </a:pPr>
            <a:endParaRPr sz="1200" dirty="0">
              <a:latin typeface="Cambria" pitchFamily="18" charset="0"/>
              <a:ea typeface="Cambria" pitchFamily="18" charset="0"/>
              <a:cs typeface="Verdana"/>
            </a:endParaRPr>
          </a:p>
          <a:p>
            <a:pPr marL="376555" marR="226060" indent="-364490">
              <a:lnSpc>
                <a:spcPct val="100000"/>
              </a:lnSpc>
              <a:spcBef>
                <a:spcPts val="1130"/>
              </a:spcBef>
              <a:buSzPct val="83333"/>
              <a:buAutoNum type="arabicPeriod"/>
              <a:tabLst>
                <a:tab pos="376555" algn="l"/>
                <a:tab pos="377190" algn="l"/>
              </a:tabLst>
            </a:pPr>
            <a:r>
              <a:rPr sz="1200" b="1" spc="-5" dirty="0">
                <a:latin typeface="Cambria" pitchFamily="18" charset="0"/>
                <a:ea typeface="Cambria" pitchFamily="18" charset="0"/>
                <a:cs typeface="Verdana"/>
              </a:rPr>
              <a:t>EDA: </a:t>
            </a:r>
            <a:r>
              <a:rPr sz="1200" dirty="0">
                <a:latin typeface="Cambria" pitchFamily="18" charset="0"/>
                <a:ea typeface="Cambria" pitchFamily="18" charset="0"/>
                <a:cs typeface="Verdana"/>
              </a:rPr>
              <a:t>EDA or </a:t>
            </a:r>
            <a:r>
              <a:rPr sz="1200" spc="-10" dirty="0">
                <a:latin typeface="Cambria" pitchFamily="18" charset="0"/>
                <a:ea typeface="Cambria" pitchFamily="18" charset="0"/>
                <a:cs typeface="Verdana"/>
              </a:rPr>
              <a:t>Exploratory </a:t>
            </a:r>
            <a:r>
              <a:rPr sz="1200" spc="-5" dirty="0">
                <a:latin typeface="Cambria" pitchFamily="18" charset="0"/>
                <a:ea typeface="Cambria" pitchFamily="18" charset="0"/>
                <a:cs typeface="Verdana"/>
              </a:rPr>
              <a:t>Data Analysis is the critical process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performing the </a:t>
            </a:r>
            <a:r>
              <a:rPr sz="1200" spc="-10" dirty="0">
                <a:latin typeface="Cambria" pitchFamily="18" charset="0"/>
                <a:ea typeface="Cambria" pitchFamily="18" charset="0"/>
                <a:cs typeface="Verdana"/>
              </a:rPr>
              <a:t>initial investigation</a:t>
            </a:r>
            <a:r>
              <a:rPr sz="1200" spc="-5" dirty="0">
                <a:latin typeface="Cambria" pitchFamily="18" charset="0"/>
                <a:ea typeface="Cambria" pitchFamily="18" charset="0"/>
                <a:cs typeface="Verdana"/>
              </a:rPr>
              <a:t>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data. </a:t>
            </a:r>
            <a:r>
              <a:rPr sz="1200" spc="-10" dirty="0">
                <a:latin typeface="Cambria" pitchFamily="18" charset="0"/>
                <a:ea typeface="Cambria" pitchFamily="18" charset="0"/>
                <a:cs typeface="Verdana"/>
              </a:rPr>
              <a:t>So, </a:t>
            </a:r>
            <a:r>
              <a:rPr sz="1200" spc="-5" dirty="0">
                <a:latin typeface="Cambria" pitchFamily="18" charset="0"/>
                <a:ea typeface="Cambria" pitchFamily="18" charset="0"/>
                <a:cs typeface="Verdana"/>
              </a:rPr>
              <a:t>through this we </a:t>
            </a:r>
            <a:r>
              <a:rPr sz="1200" spc="-10" dirty="0">
                <a:latin typeface="Cambria" pitchFamily="18" charset="0"/>
                <a:ea typeface="Cambria" pitchFamily="18" charset="0"/>
                <a:cs typeface="Verdana"/>
              </a:rPr>
              <a:t>have </a:t>
            </a:r>
            <a:r>
              <a:rPr sz="1200" spc="-5" dirty="0">
                <a:latin typeface="Cambria" pitchFamily="18" charset="0"/>
                <a:ea typeface="Cambria" pitchFamily="18" charset="0"/>
                <a:cs typeface="Verdana"/>
              </a:rPr>
              <a:t>observed certain trends and dependencies and </a:t>
            </a:r>
            <a:r>
              <a:rPr sz="1200" spc="-10" dirty="0">
                <a:latin typeface="Cambria" pitchFamily="18" charset="0"/>
                <a:ea typeface="Cambria" pitchFamily="18" charset="0"/>
                <a:cs typeface="Verdana"/>
              </a:rPr>
              <a:t>drawn </a:t>
            </a:r>
            <a:r>
              <a:rPr sz="1200" spc="-5" dirty="0">
                <a:latin typeface="Cambria" pitchFamily="18" charset="0"/>
                <a:ea typeface="Cambria" pitchFamily="18" charset="0"/>
                <a:cs typeface="Verdana"/>
              </a:rPr>
              <a:t>certain conclusions </a:t>
            </a:r>
            <a:r>
              <a:rPr sz="1200" dirty="0">
                <a:latin typeface="Cambria" pitchFamily="18" charset="0"/>
                <a:ea typeface="Cambria" pitchFamily="18" charset="0"/>
                <a:cs typeface="Verdana"/>
              </a:rPr>
              <a:t> from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dataset</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that</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will</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be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useful</a:t>
            </a:r>
            <a:r>
              <a:rPr sz="1200" spc="-20" dirty="0">
                <a:latin typeface="Cambria" pitchFamily="18" charset="0"/>
                <a:ea typeface="Cambria" pitchFamily="18" charset="0"/>
                <a:cs typeface="Verdana"/>
              </a:rPr>
              <a:t> </a:t>
            </a:r>
            <a:r>
              <a:rPr sz="1200" dirty="0">
                <a:latin typeface="Cambria" pitchFamily="18" charset="0"/>
                <a:ea typeface="Cambria" pitchFamily="18" charset="0"/>
                <a:cs typeface="Verdana"/>
              </a:rPr>
              <a:t>for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further</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processing.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429259"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Data Cleaning: </a:t>
            </a:r>
            <a:r>
              <a:rPr sz="1200" spc="-5" dirty="0">
                <a:latin typeface="Cambria" pitchFamily="18" charset="0"/>
                <a:ea typeface="Cambria" pitchFamily="18" charset="0"/>
                <a:cs typeface="Verdana"/>
              </a:rPr>
              <a:t>Checked duplicated </a:t>
            </a:r>
            <a:r>
              <a:rPr sz="1200" spc="-10" dirty="0">
                <a:latin typeface="Cambria" pitchFamily="18" charset="0"/>
                <a:ea typeface="Cambria" pitchFamily="18" charset="0"/>
                <a:cs typeface="Verdana"/>
              </a:rPr>
              <a:t>values </a:t>
            </a:r>
            <a:r>
              <a:rPr sz="1200" dirty="0">
                <a:latin typeface="Cambria" pitchFamily="18" charset="0"/>
                <a:ea typeface="Cambria" pitchFamily="18" charset="0"/>
                <a:cs typeface="Verdana"/>
              </a:rPr>
              <a:t>present </a:t>
            </a:r>
            <a:r>
              <a:rPr sz="1200" spc="-5" dirty="0">
                <a:latin typeface="Cambria" pitchFamily="18" charset="0"/>
                <a:ea typeface="Cambria" pitchFamily="18" charset="0"/>
                <a:cs typeface="Verdana"/>
              </a:rPr>
              <a:t>in the dataset. After that </a:t>
            </a:r>
            <a:r>
              <a:rPr sz="1200" dirty="0">
                <a:latin typeface="Cambria" pitchFamily="18" charset="0"/>
                <a:ea typeface="Cambria" pitchFamily="18" charset="0"/>
                <a:cs typeface="Verdana"/>
              </a:rPr>
              <a:t>comes </a:t>
            </a:r>
            <a:r>
              <a:rPr sz="1200" spc="-5" dirty="0">
                <a:latin typeface="Cambria" pitchFamily="18" charset="0"/>
                <a:ea typeface="Cambria" pitchFamily="18" charset="0"/>
                <a:cs typeface="Verdana"/>
              </a:rPr>
              <a:t>the null </a:t>
            </a:r>
            <a:r>
              <a:rPr sz="1200" spc="-10" dirty="0">
                <a:latin typeface="Cambria" pitchFamily="18" charset="0"/>
                <a:ea typeface="Cambria" pitchFamily="18" charset="0"/>
                <a:cs typeface="Verdana"/>
              </a:rPr>
              <a:t>value </a:t>
            </a:r>
            <a:r>
              <a:rPr sz="1200" spc="-5" dirty="0">
                <a:latin typeface="Cambria" pitchFamily="18" charset="0"/>
                <a:ea typeface="Cambria" pitchFamily="18" charset="0"/>
                <a:cs typeface="Verdana"/>
              </a:rPr>
              <a:t>and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detection</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and</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treatment.</a:t>
            </a:r>
            <a:r>
              <a:rPr sz="1200" spc="-40" dirty="0">
                <a:latin typeface="Cambria" pitchFamily="18" charset="0"/>
                <a:ea typeface="Cambria" pitchFamily="18" charset="0"/>
                <a:cs typeface="Verdana"/>
              </a:rPr>
              <a:t> </a:t>
            </a:r>
            <a:r>
              <a:rPr sz="1200" spc="-10" dirty="0">
                <a:latin typeface="Cambria" pitchFamily="18" charset="0"/>
                <a:ea typeface="Cambria" pitchFamily="18" charset="0"/>
                <a:cs typeface="Verdana"/>
              </a:rPr>
              <a:t>For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 null</a:t>
            </a:r>
            <a:r>
              <a:rPr sz="1200" dirty="0">
                <a:latin typeface="Cambria" pitchFamily="18" charset="0"/>
                <a:ea typeface="Cambria" pitchFamily="18" charset="0"/>
                <a:cs typeface="Verdana"/>
              </a:rPr>
              <a:t> </a:t>
            </a:r>
            <a:r>
              <a:rPr sz="1200" spc="-10" dirty="0">
                <a:latin typeface="Cambria" pitchFamily="18" charset="0"/>
                <a:ea typeface="Cambria" pitchFamily="18" charset="0"/>
                <a:cs typeface="Verdana"/>
              </a:rPr>
              <a:t>values</a:t>
            </a:r>
            <a:r>
              <a:rPr sz="1200" spc="-25" dirty="0">
                <a:latin typeface="Cambria" pitchFamily="18" charset="0"/>
                <a:ea typeface="Cambria" pitchFamily="18" charset="0"/>
                <a:cs typeface="Verdana"/>
              </a:rPr>
              <a:t> </a:t>
            </a:r>
            <a:r>
              <a:rPr sz="1200" spc="-10" dirty="0">
                <a:latin typeface="Cambria" pitchFamily="18" charset="0"/>
                <a:ea typeface="Cambria" pitchFamily="18" charset="0"/>
                <a:cs typeface="Verdana"/>
              </a:rPr>
              <a:t>imputation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we</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simply</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replace</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with</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empty</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string</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and </a:t>
            </a:r>
            <a:r>
              <a:rPr sz="1200" spc="-405" dirty="0">
                <a:latin typeface="Cambria" pitchFamily="18" charset="0"/>
                <a:ea typeface="Cambria" pitchFamily="18" charset="0"/>
                <a:cs typeface="Verdana"/>
              </a:rPr>
              <a:t> </a:t>
            </a:r>
            <a:r>
              <a:rPr sz="1200" dirty="0">
                <a:latin typeface="Cambria" pitchFamily="18" charset="0"/>
                <a:ea typeface="Cambria" pitchFamily="18" charset="0"/>
                <a:cs typeface="Verdana"/>
              </a:rPr>
              <a:t>drop</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some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null</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rows</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then analyze</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outlier</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and handling.</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3304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Textual Data Preprocessing: </a:t>
            </a:r>
            <a:r>
              <a:rPr sz="1200" spc="-5" dirty="0">
                <a:latin typeface="Cambria" pitchFamily="18" charset="0"/>
                <a:ea typeface="Cambria" pitchFamily="18" charset="0"/>
                <a:cs typeface="Verdana"/>
              </a:rPr>
              <a:t>During this stage, cluster the data based </a:t>
            </a:r>
            <a:r>
              <a:rPr sz="1200" dirty="0">
                <a:latin typeface="Cambria" pitchFamily="18" charset="0"/>
                <a:ea typeface="Cambria" pitchFamily="18" charset="0"/>
                <a:cs typeface="Verdana"/>
              </a:rPr>
              <a:t>on </a:t>
            </a:r>
            <a:r>
              <a:rPr sz="1200" spc="-5" dirty="0">
                <a:latin typeface="Cambria" pitchFamily="18" charset="0"/>
                <a:ea typeface="Cambria" pitchFamily="18" charset="0"/>
                <a:cs typeface="Verdana"/>
              </a:rPr>
              <a:t>the attributes: </a:t>
            </a:r>
            <a:r>
              <a:rPr sz="1200" spc="-25" dirty="0">
                <a:latin typeface="Cambria" pitchFamily="18" charset="0"/>
                <a:ea typeface="Cambria" pitchFamily="18" charset="0"/>
                <a:cs typeface="Verdana"/>
              </a:rPr>
              <a:t>director, </a:t>
            </a:r>
            <a:r>
              <a:rPr sz="1200" spc="-5" dirty="0">
                <a:latin typeface="Cambria" pitchFamily="18" charset="0"/>
                <a:ea typeface="Cambria" pitchFamily="18" charset="0"/>
                <a:cs typeface="Verdana"/>
              </a:rPr>
              <a:t>cast, </a:t>
            </a:r>
            <a:r>
              <a:rPr sz="1200" dirty="0">
                <a:latin typeface="Cambria" pitchFamily="18" charset="0"/>
                <a:ea typeface="Cambria" pitchFamily="18" charset="0"/>
                <a:cs typeface="Verdana"/>
              </a:rPr>
              <a:t> </a:t>
            </a:r>
            <a:r>
              <a:rPr sz="1200" spc="-15" dirty="0">
                <a:latin typeface="Cambria" pitchFamily="18" charset="0"/>
                <a:ea typeface="Cambria" pitchFamily="18" charset="0"/>
                <a:cs typeface="Verdana"/>
              </a:rPr>
              <a:t>country, </a:t>
            </a:r>
            <a:r>
              <a:rPr sz="1200" spc="-5" dirty="0">
                <a:latin typeface="Cambria" pitchFamily="18" charset="0"/>
                <a:ea typeface="Cambria" pitchFamily="18" charset="0"/>
                <a:cs typeface="Verdana"/>
              </a:rPr>
              <a:t>genre, </a:t>
            </a:r>
            <a:r>
              <a:rPr sz="1200" spc="-10" dirty="0">
                <a:latin typeface="Cambria" pitchFamily="18" charset="0"/>
                <a:ea typeface="Cambria" pitchFamily="18" charset="0"/>
                <a:cs typeface="Verdana"/>
              </a:rPr>
              <a:t>rating </a:t>
            </a:r>
            <a:r>
              <a:rPr sz="1200" spc="-5" dirty="0">
                <a:latin typeface="Cambria" pitchFamily="18" charset="0"/>
                <a:ea typeface="Cambria" pitchFamily="18" charset="0"/>
                <a:cs typeface="Verdana"/>
              </a:rPr>
              <a:t>and description. Data preprocessing include </a:t>
            </a:r>
            <a:r>
              <a:rPr sz="1200" spc="-10" dirty="0">
                <a:latin typeface="Cambria" pitchFamily="18" charset="0"/>
                <a:ea typeface="Cambria" pitchFamily="18" charset="0"/>
                <a:cs typeface="Verdana"/>
              </a:rPr>
              <a:t>Remove </a:t>
            </a:r>
            <a:r>
              <a:rPr sz="1200" spc="-5" dirty="0">
                <a:latin typeface="Cambria" pitchFamily="18" charset="0"/>
                <a:ea typeface="Cambria" pitchFamily="18" charset="0"/>
                <a:cs typeface="Verdana"/>
              </a:rPr>
              <a:t>all stop words and </a:t>
            </a:r>
            <a:r>
              <a:rPr sz="1200" spc="-10" dirty="0">
                <a:latin typeface="Cambria" pitchFamily="18" charset="0"/>
                <a:ea typeface="Cambria" pitchFamily="18" charset="0"/>
                <a:cs typeface="Verdana"/>
              </a:rPr>
              <a:t>punctuation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marks, convert all textual data to lowercase. Stemming to </a:t>
            </a:r>
            <a:r>
              <a:rPr sz="1200" spc="-10" dirty="0">
                <a:latin typeface="Cambria" pitchFamily="18" charset="0"/>
                <a:ea typeface="Cambria" pitchFamily="18" charset="0"/>
                <a:cs typeface="Verdana"/>
              </a:rPr>
              <a:t>generate </a:t>
            </a:r>
            <a:r>
              <a:rPr sz="1200" dirty="0">
                <a:latin typeface="Cambria" pitchFamily="18" charset="0"/>
                <a:ea typeface="Cambria" pitchFamily="18" charset="0"/>
                <a:cs typeface="Verdana"/>
              </a:rPr>
              <a:t>a </a:t>
            </a:r>
            <a:r>
              <a:rPr sz="1200" spc="-5" dirty="0">
                <a:latin typeface="Cambria" pitchFamily="18" charset="0"/>
                <a:ea typeface="Cambria" pitchFamily="18" charset="0"/>
                <a:cs typeface="Verdana"/>
              </a:rPr>
              <a:t>meaningful word out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words. </a:t>
            </a:r>
            <a:r>
              <a:rPr sz="1200" spc="-20" dirty="0">
                <a:latin typeface="Cambria" pitchFamily="18" charset="0"/>
                <a:ea typeface="Cambria" pitchFamily="18" charset="0"/>
                <a:cs typeface="Verdana"/>
              </a:rPr>
              <a:t>Tokenization </a:t>
            </a:r>
            <a:r>
              <a:rPr sz="1200" dirty="0">
                <a:latin typeface="Cambria" pitchFamily="18" charset="0"/>
                <a:ea typeface="Cambria" pitchFamily="18" charset="0"/>
                <a:cs typeface="Verdana"/>
              </a:rPr>
              <a:t>of </a:t>
            </a:r>
            <a:r>
              <a:rPr sz="1200" spc="-5" dirty="0">
                <a:latin typeface="Cambria" pitchFamily="18" charset="0"/>
                <a:ea typeface="Cambria" pitchFamily="18" charset="0"/>
                <a:cs typeface="Verdana"/>
              </a:rPr>
              <a:t>corpus and </a:t>
            </a:r>
            <a:r>
              <a:rPr sz="1200" spc="-15" dirty="0">
                <a:latin typeface="Cambria" pitchFamily="18" charset="0"/>
                <a:ea typeface="Cambria" pitchFamily="18" charset="0"/>
                <a:cs typeface="Verdana"/>
              </a:rPr>
              <a:t>Word </a:t>
            </a:r>
            <a:r>
              <a:rPr sz="1200" spc="-10" dirty="0">
                <a:latin typeface="Cambria" pitchFamily="18" charset="0"/>
                <a:ea typeface="Cambria" pitchFamily="18" charset="0"/>
                <a:cs typeface="Verdana"/>
              </a:rPr>
              <a:t>vectorization. </a:t>
            </a:r>
            <a:r>
              <a:rPr sz="1200" spc="-30" dirty="0">
                <a:latin typeface="Cambria" pitchFamily="18" charset="0"/>
                <a:ea typeface="Cambria" pitchFamily="18" charset="0"/>
                <a:cs typeface="Verdana"/>
              </a:rPr>
              <a:t>We </a:t>
            </a:r>
            <a:r>
              <a:rPr sz="1200" spc="-5" dirty="0">
                <a:latin typeface="Cambria" pitchFamily="18" charset="0"/>
                <a:ea typeface="Cambria" pitchFamily="18" charset="0"/>
                <a:cs typeface="Verdana"/>
              </a:rPr>
              <a:t>used Principal Component Analysis (PCA) to </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handle</a:t>
            </a:r>
            <a:r>
              <a:rPr sz="1200" spc="-2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curse</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15" dirty="0">
                <a:latin typeface="Cambria" pitchFamily="18" charset="0"/>
                <a:ea typeface="Cambria" pitchFamily="18" charset="0"/>
                <a:cs typeface="Verdana"/>
              </a:rPr>
              <a:t>dimensionality.</a:t>
            </a:r>
            <a:endParaRPr sz="1200" dirty="0">
              <a:latin typeface="Cambria" pitchFamily="18" charset="0"/>
              <a:ea typeface="Cambria" pitchFamily="18" charset="0"/>
              <a:cs typeface="Verdana"/>
            </a:endParaRPr>
          </a:p>
          <a:p>
            <a:pPr>
              <a:lnSpc>
                <a:spcPct val="100000"/>
              </a:lnSpc>
              <a:spcBef>
                <a:spcPts val="45"/>
              </a:spcBef>
              <a:buClr>
                <a:srgbClr val="CC0000"/>
              </a:buClr>
              <a:buFont typeface="Verdana"/>
              <a:buAutoNum type="arabicPeriod"/>
            </a:pPr>
            <a:endParaRPr sz="1200" dirty="0">
              <a:latin typeface="Cambria" pitchFamily="18" charset="0"/>
              <a:ea typeface="Cambria" pitchFamily="18" charset="0"/>
              <a:cs typeface="Verdana"/>
            </a:endParaRPr>
          </a:p>
          <a:p>
            <a:pPr marL="376555" marR="274320"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Clusters Implementation: </a:t>
            </a:r>
            <a:r>
              <a:rPr sz="1200" spc="-5" dirty="0">
                <a:latin typeface="Cambria" pitchFamily="18" charset="0"/>
                <a:ea typeface="Cambria" pitchFamily="18" charset="0"/>
                <a:cs typeface="Verdana"/>
              </a:rPr>
              <a:t>Use </a:t>
            </a:r>
            <a:r>
              <a:rPr sz="1200" spc="-15" dirty="0">
                <a:latin typeface="Cambria" pitchFamily="18" charset="0"/>
                <a:ea typeface="Cambria" pitchFamily="18" charset="0"/>
                <a:cs typeface="Verdana"/>
              </a:rPr>
              <a:t>K-Means </a:t>
            </a:r>
            <a:r>
              <a:rPr sz="1200" spc="-5" dirty="0">
                <a:latin typeface="Cambria" pitchFamily="18" charset="0"/>
                <a:ea typeface="Cambria" pitchFamily="18" charset="0"/>
                <a:cs typeface="Verdana"/>
              </a:rPr>
              <a:t>and </a:t>
            </a:r>
            <a:r>
              <a:rPr sz="1200" spc="-10" dirty="0">
                <a:latin typeface="Cambria" pitchFamily="18" charset="0"/>
                <a:ea typeface="Cambria" pitchFamily="18" charset="0"/>
                <a:cs typeface="Verdana"/>
              </a:rPr>
              <a:t>Agglomerative </a:t>
            </a:r>
            <a:r>
              <a:rPr sz="1200" spc="-5" dirty="0">
                <a:latin typeface="Cambria" pitchFamily="18" charset="0"/>
                <a:ea typeface="Cambria" pitchFamily="18" charset="0"/>
                <a:cs typeface="Verdana"/>
              </a:rPr>
              <a:t>Hierarchical clustering algorithms to cluster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obtain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dirty="0">
                <a:latin typeface="Cambria" pitchFamily="18" charset="0"/>
                <a:ea typeface="Cambria" pitchFamily="18" charset="0"/>
                <a:cs typeface="Verdana"/>
              </a:rPr>
              <a:t> </a:t>
            </a:r>
            <a:r>
              <a:rPr sz="1200" spc="-5" dirty="0">
                <a:latin typeface="Cambria" pitchFamily="18" charset="0"/>
                <a:ea typeface="Cambria" pitchFamily="18" charset="0"/>
                <a:cs typeface="Verdana"/>
              </a:rPr>
              <a:t>optimal</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number</a:t>
            </a:r>
            <a:r>
              <a:rPr sz="1200" spc="-25"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clusters</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different</a:t>
            </a:r>
            <a:r>
              <a:rPr sz="1200" spc="-35" dirty="0">
                <a:latin typeface="Cambria" pitchFamily="18" charset="0"/>
                <a:ea typeface="Cambria" pitchFamily="18" charset="0"/>
                <a:cs typeface="Verdana"/>
              </a:rPr>
              <a:t> </a:t>
            </a:r>
            <a:r>
              <a:rPr sz="1200" spc="-5" dirty="0">
                <a:latin typeface="Cambria" pitchFamily="18" charset="0"/>
                <a:ea typeface="Cambria" pitchFamily="18" charset="0"/>
                <a:cs typeface="Verdana"/>
              </a:rPr>
              <a:t>techniques.</a:t>
            </a:r>
            <a:endParaRPr sz="1200" dirty="0">
              <a:latin typeface="Cambria" pitchFamily="18" charset="0"/>
              <a:ea typeface="Cambria" pitchFamily="18" charset="0"/>
              <a:cs typeface="Verdana"/>
            </a:endParaRPr>
          </a:p>
          <a:p>
            <a:pPr>
              <a:lnSpc>
                <a:spcPct val="100000"/>
              </a:lnSpc>
              <a:spcBef>
                <a:spcPts val="40"/>
              </a:spcBef>
              <a:buClr>
                <a:srgbClr val="CC0000"/>
              </a:buClr>
              <a:buFont typeface="Verdana"/>
              <a:buAutoNum type="arabicPeriod"/>
            </a:pPr>
            <a:endParaRPr sz="1200" dirty="0">
              <a:latin typeface="Cambria" pitchFamily="18" charset="0"/>
              <a:ea typeface="Cambria" pitchFamily="18" charset="0"/>
              <a:cs typeface="Verdana"/>
            </a:endParaRPr>
          </a:p>
          <a:p>
            <a:pPr marL="376555" marR="151765" indent="-364490">
              <a:lnSpc>
                <a:spcPct val="100000"/>
              </a:lnSpc>
              <a:buSzPct val="83333"/>
              <a:buAutoNum type="arabicPeriod"/>
              <a:tabLst>
                <a:tab pos="376555" algn="l"/>
                <a:tab pos="377190" algn="l"/>
              </a:tabLst>
            </a:pPr>
            <a:r>
              <a:rPr sz="1200" b="1" spc="-5" dirty="0">
                <a:latin typeface="Cambria" pitchFamily="18" charset="0"/>
                <a:ea typeface="Cambria" pitchFamily="18" charset="0"/>
                <a:cs typeface="Verdana"/>
              </a:rPr>
              <a:t>Build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Content</a:t>
            </a:r>
            <a:r>
              <a:rPr sz="1200" b="1" spc="-35" dirty="0">
                <a:latin typeface="Cambria" pitchFamily="18" charset="0"/>
                <a:ea typeface="Cambria" pitchFamily="18" charset="0"/>
                <a:cs typeface="Verdana"/>
              </a:rPr>
              <a:t> </a:t>
            </a:r>
            <a:r>
              <a:rPr sz="1200" b="1" spc="-5" dirty="0">
                <a:latin typeface="Cambria" pitchFamily="18" charset="0"/>
                <a:ea typeface="Cambria" pitchFamily="18" charset="0"/>
                <a:cs typeface="Verdana"/>
              </a:rPr>
              <a:t>Based</a:t>
            </a:r>
            <a:r>
              <a:rPr sz="1200" b="1" spc="-30" dirty="0">
                <a:latin typeface="Cambria" pitchFamily="18" charset="0"/>
                <a:ea typeface="Cambria" pitchFamily="18" charset="0"/>
                <a:cs typeface="Verdana"/>
              </a:rPr>
              <a:t> </a:t>
            </a:r>
            <a:r>
              <a:rPr sz="1200" b="1" spc="-5" dirty="0">
                <a:latin typeface="Cambria" pitchFamily="18" charset="0"/>
                <a:ea typeface="Cambria" pitchFamily="18" charset="0"/>
                <a:cs typeface="Verdana"/>
              </a:rPr>
              <a:t>Recommendation</a:t>
            </a:r>
            <a:r>
              <a:rPr sz="1200" b="1" spc="-45" dirty="0">
                <a:latin typeface="Cambria" pitchFamily="18" charset="0"/>
                <a:ea typeface="Cambria" pitchFamily="18" charset="0"/>
                <a:cs typeface="Verdana"/>
              </a:rPr>
              <a:t> </a:t>
            </a:r>
            <a:r>
              <a:rPr sz="1200" b="1" spc="-5" dirty="0">
                <a:latin typeface="Cambria" pitchFamily="18" charset="0"/>
                <a:ea typeface="Cambria" pitchFamily="18" charset="0"/>
                <a:cs typeface="Verdana"/>
              </a:rPr>
              <a:t>System:</a:t>
            </a:r>
            <a:r>
              <a:rPr sz="1200" b="1" spc="-15" dirty="0">
                <a:latin typeface="Cambria" pitchFamily="18" charset="0"/>
                <a:ea typeface="Cambria" pitchFamily="18" charset="0"/>
                <a:cs typeface="Verdana"/>
              </a:rPr>
              <a:t> </a:t>
            </a:r>
            <a:r>
              <a:rPr sz="1200" dirty="0">
                <a:latin typeface="Cambria" pitchFamily="18" charset="0"/>
                <a:ea typeface="Cambria" pitchFamily="18" charset="0"/>
                <a:cs typeface="Verdana"/>
              </a:rPr>
              <a:t>A</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content-based</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recommender</a:t>
            </a:r>
            <a:r>
              <a:rPr sz="1200" spc="-50" dirty="0">
                <a:latin typeface="Cambria" pitchFamily="18" charset="0"/>
                <a:ea typeface="Cambria" pitchFamily="18" charset="0"/>
                <a:cs typeface="Verdana"/>
              </a:rPr>
              <a:t> </a:t>
            </a:r>
            <a:r>
              <a:rPr sz="1200" spc="-5" dirty="0">
                <a:latin typeface="Cambria" pitchFamily="18" charset="0"/>
                <a:ea typeface="Cambria" pitchFamily="18" charset="0"/>
                <a:cs typeface="Verdana"/>
              </a:rPr>
              <a:t>system</a:t>
            </a:r>
            <a:r>
              <a:rPr sz="1200" spc="-30" dirty="0">
                <a:latin typeface="Cambria" pitchFamily="18" charset="0"/>
                <a:ea typeface="Cambria" pitchFamily="18" charset="0"/>
                <a:cs typeface="Verdana"/>
              </a:rPr>
              <a:t> </a:t>
            </a:r>
            <a:r>
              <a:rPr sz="1200" spc="-5" dirty="0">
                <a:latin typeface="Cambria" pitchFamily="18" charset="0"/>
                <a:ea typeface="Cambria" pitchFamily="18" charset="0"/>
                <a:cs typeface="Verdana"/>
              </a:rPr>
              <a:t>was</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built</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using </a:t>
            </a:r>
            <a:r>
              <a:rPr sz="1200" spc="-409" dirty="0">
                <a:latin typeface="Cambria" pitchFamily="18" charset="0"/>
                <a:ea typeface="Cambria" pitchFamily="18" charset="0"/>
                <a:cs typeface="Verdana"/>
              </a:rPr>
              <a:t> </a:t>
            </a:r>
            <a:r>
              <a:rPr sz="1200" spc="-5" dirty="0">
                <a:latin typeface="Cambria" pitchFamily="18" charset="0"/>
                <a:ea typeface="Cambria" pitchFamily="18" charset="0"/>
                <a:cs typeface="Verdana"/>
              </a:rPr>
              <a:t>the similarity matrix obtained after using cosine </a:t>
            </a:r>
            <a:r>
              <a:rPr sz="1200" spc="-15" dirty="0">
                <a:latin typeface="Cambria" pitchFamily="18" charset="0"/>
                <a:ea typeface="Cambria" pitchFamily="18" charset="0"/>
                <a:cs typeface="Verdana"/>
              </a:rPr>
              <a:t>similarity. </a:t>
            </a:r>
            <a:r>
              <a:rPr sz="1200" spc="-5" dirty="0">
                <a:latin typeface="Cambria" pitchFamily="18" charset="0"/>
                <a:ea typeface="Cambria" pitchFamily="18" charset="0"/>
                <a:cs typeface="Verdana"/>
              </a:rPr>
              <a:t>This recommender system will </a:t>
            </a:r>
            <a:r>
              <a:rPr sz="1200" spc="-10" dirty="0">
                <a:latin typeface="Cambria" pitchFamily="18" charset="0"/>
                <a:ea typeface="Cambria" pitchFamily="18" charset="0"/>
                <a:cs typeface="Verdana"/>
              </a:rPr>
              <a:t>display </a:t>
            </a:r>
            <a:r>
              <a:rPr sz="1200" dirty="0">
                <a:latin typeface="Cambria" pitchFamily="18" charset="0"/>
                <a:ea typeface="Cambria" pitchFamily="18" charset="0"/>
                <a:cs typeface="Verdana"/>
              </a:rPr>
              <a:t>10 </a:t>
            </a:r>
            <a:r>
              <a:rPr sz="1200" spc="5" dirty="0">
                <a:latin typeface="Cambria" pitchFamily="18" charset="0"/>
                <a:ea typeface="Cambria" pitchFamily="18" charset="0"/>
                <a:cs typeface="Verdana"/>
              </a:rPr>
              <a:t> </a:t>
            </a:r>
            <a:r>
              <a:rPr sz="1200" spc="-5" dirty="0">
                <a:latin typeface="Cambria" pitchFamily="18" charset="0"/>
                <a:ea typeface="Cambria" pitchFamily="18" charset="0"/>
                <a:cs typeface="Verdana"/>
              </a:rPr>
              <a:t>recommendations</a:t>
            </a:r>
            <a:r>
              <a:rPr sz="1200" spc="-45" dirty="0">
                <a:latin typeface="Cambria" pitchFamily="18" charset="0"/>
                <a:ea typeface="Cambria" pitchFamily="18" charset="0"/>
                <a:cs typeface="Verdana"/>
              </a:rPr>
              <a:t> </a:t>
            </a:r>
            <a:r>
              <a:rPr sz="1200" spc="-5" dirty="0">
                <a:latin typeface="Cambria" pitchFamily="18" charset="0"/>
                <a:ea typeface="Cambria" pitchFamily="18" charset="0"/>
                <a:cs typeface="Verdana"/>
              </a:rPr>
              <a:t>to</a:t>
            </a:r>
            <a:r>
              <a:rPr sz="1200" spc="-15"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user</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based</a:t>
            </a:r>
            <a:r>
              <a:rPr sz="1200" spc="-15" dirty="0">
                <a:latin typeface="Cambria" pitchFamily="18" charset="0"/>
                <a:ea typeface="Cambria" pitchFamily="18" charset="0"/>
                <a:cs typeface="Verdana"/>
              </a:rPr>
              <a:t> </a:t>
            </a:r>
            <a:r>
              <a:rPr sz="1200" dirty="0">
                <a:latin typeface="Cambria" pitchFamily="18" charset="0"/>
                <a:ea typeface="Cambria" pitchFamily="18" charset="0"/>
                <a:cs typeface="Verdana"/>
              </a:rPr>
              <a:t>on</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the</a:t>
            </a:r>
            <a:r>
              <a:rPr sz="1200" spc="-10" dirty="0">
                <a:latin typeface="Cambria" pitchFamily="18" charset="0"/>
                <a:ea typeface="Cambria" pitchFamily="18" charset="0"/>
                <a:cs typeface="Verdana"/>
              </a:rPr>
              <a:t> </a:t>
            </a:r>
            <a:r>
              <a:rPr sz="1200" spc="-5" dirty="0">
                <a:latin typeface="Cambria" pitchFamily="18" charset="0"/>
                <a:ea typeface="Cambria" pitchFamily="18" charset="0"/>
                <a:cs typeface="Verdana"/>
              </a:rPr>
              <a:t>type</a:t>
            </a:r>
            <a:r>
              <a:rPr sz="1200" spc="-10" dirty="0">
                <a:latin typeface="Cambria" pitchFamily="18" charset="0"/>
                <a:ea typeface="Cambria" pitchFamily="18" charset="0"/>
                <a:cs typeface="Verdana"/>
              </a:rPr>
              <a:t> </a:t>
            </a:r>
            <a:r>
              <a:rPr sz="1200" dirty="0">
                <a:latin typeface="Cambria" pitchFamily="18" charset="0"/>
                <a:ea typeface="Cambria" pitchFamily="18" charset="0"/>
                <a:cs typeface="Verdana"/>
              </a:rPr>
              <a:t>of</a:t>
            </a:r>
            <a:r>
              <a:rPr sz="1200" spc="-20" dirty="0">
                <a:latin typeface="Cambria" pitchFamily="18" charset="0"/>
                <a:ea typeface="Cambria" pitchFamily="18" charset="0"/>
                <a:cs typeface="Verdana"/>
              </a:rPr>
              <a:t> </a:t>
            </a:r>
            <a:r>
              <a:rPr sz="1200" spc="-5" dirty="0">
                <a:latin typeface="Cambria" pitchFamily="18" charset="0"/>
                <a:ea typeface="Cambria" pitchFamily="18" charset="0"/>
                <a:cs typeface="Verdana"/>
              </a:rPr>
              <a:t>movie/show</a:t>
            </a:r>
            <a:r>
              <a:rPr sz="1200" spc="-40" dirty="0">
                <a:latin typeface="Cambria" pitchFamily="18" charset="0"/>
                <a:ea typeface="Cambria" pitchFamily="18" charset="0"/>
                <a:cs typeface="Verdana"/>
              </a:rPr>
              <a:t> </a:t>
            </a:r>
            <a:r>
              <a:rPr sz="1200" spc="-5" dirty="0">
                <a:latin typeface="Cambria" pitchFamily="18" charset="0"/>
                <a:ea typeface="Cambria" pitchFamily="18" charset="0"/>
                <a:cs typeface="Verdana"/>
              </a:rPr>
              <a:t>they watched.</a:t>
            </a:r>
            <a:endParaRPr sz="1200" dirty="0">
              <a:latin typeface="Cambria" pitchFamily="18" charset="0"/>
              <a:ea typeface="Cambria" pitchFamily="18" charset="0"/>
              <a:cs typeface="Verdana"/>
            </a:endParaRPr>
          </a:p>
        </p:txBody>
      </p:sp>
      <p:sp>
        <p:nvSpPr>
          <p:cNvPr id="4"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8080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225474" y="312158"/>
            <a:ext cx="5565726" cy="430792"/>
          </a:xfrm>
          <a:prstGeom prst="rect">
            <a:avLst/>
          </a:prstGeom>
          <a:noFill/>
          <a:ln/>
        </p:spPr>
        <p:txBody>
          <a:bodyPr wrap="none" lIns="57150" tIns="28575" rIns="57150" bIns="28575" rtlCol="0" anchor="t"/>
          <a:lstStyle/>
          <a:p>
            <a:pPr>
              <a:lnSpc>
                <a:spcPts val="3417"/>
              </a:lnSpc>
            </a:pPr>
            <a:r>
              <a:rPr lang="en-US" sz="2700" b="1" kern="0" spc="-82" dirty="0">
                <a:solidFill>
                  <a:srgbClr val="C00000"/>
                </a:solidFill>
                <a:latin typeface="Georgia" pitchFamily="18" charset="0"/>
                <a:ea typeface="p22-mackinac-pro" pitchFamily="34" charset="-122"/>
                <a:cs typeface="p22-mackinac-pro" pitchFamily="34" charset="-120"/>
              </a:rPr>
              <a:t>Overview of the Resulting Clusters</a:t>
            </a:r>
            <a:endParaRPr lang="en-US" sz="2700" dirty="0">
              <a:solidFill>
                <a:srgbClr val="C00000"/>
              </a:solidFill>
              <a:latin typeface="Georgia" pitchFamily="18" charset="0"/>
            </a:endParaRPr>
          </a:p>
        </p:txBody>
      </p:sp>
      <p:sp>
        <p:nvSpPr>
          <p:cNvPr id="5" name="Shape 3"/>
          <p:cNvSpPr/>
          <p:nvPr/>
        </p:nvSpPr>
        <p:spPr>
          <a:xfrm>
            <a:off x="520750" y="1647528"/>
            <a:ext cx="3981822" cy="1299836"/>
          </a:xfrm>
          <a:prstGeom prst="roundRect">
            <a:avLst>
              <a:gd name="adj" fmla="val 2638"/>
            </a:avLst>
          </a:prstGeom>
          <a:solidFill>
            <a:srgbClr val="E0D7F4"/>
          </a:solidFill>
          <a:ln w="7620">
            <a:solidFill>
              <a:srgbClr val="C1AFE9"/>
            </a:solidFill>
            <a:prstDash val="solid"/>
          </a:ln>
        </p:spPr>
        <p:txBody>
          <a:bodyPr/>
          <a:lstStyle/>
          <a:p>
            <a:endParaRPr lang="en-IN"/>
          </a:p>
        </p:txBody>
      </p:sp>
      <p:sp>
        <p:nvSpPr>
          <p:cNvPr id="6" name="Text 4"/>
          <p:cNvSpPr/>
          <p:nvPr/>
        </p:nvSpPr>
        <p:spPr>
          <a:xfrm>
            <a:off x="664369" y="1790091"/>
            <a:ext cx="1767558"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Action and Adventure</a:t>
            </a:r>
            <a:endParaRPr lang="en-US" sz="1400" dirty="0"/>
          </a:p>
        </p:txBody>
      </p:sp>
      <p:sp>
        <p:nvSpPr>
          <p:cNvPr id="7" name="Text 5"/>
          <p:cNvSpPr/>
          <p:nvPr/>
        </p:nvSpPr>
        <p:spPr>
          <a:xfrm>
            <a:off x="664369" y="2143322"/>
            <a:ext cx="3694584" cy="661478"/>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Clustered content includes shows with car chases, gunfights and explosions. e.g Narcos, The Umbrella Academy</a:t>
            </a:r>
            <a:endParaRPr lang="en-US" sz="1100" dirty="0"/>
          </a:p>
        </p:txBody>
      </p:sp>
      <p:sp>
        <p:nvSpPr>
          <p:cNvPr id="8" name="Shape 6"/>
          <p:cNvSpPr/>
          <p:nvPr/>
        </p:nvSpPr>
        <p:spPr>
          <a:xfrm>
            <a:off x="4641428" y="1647528"/>
            <a:ext cx="3981822" cy="1299836"/>
          </a:xfrm>
          <a:prstGeom prst="roundRect">
            <a:avLst>
              <a:gd name="adj" fmla="val 2638"/>
            </a:avLst>
          </a:prstGeom>
          <a:solidFill>
            <a:srgbClr val="E0D7F4"/>
          </a:solidFill>
          <a:ln w="7620">
            <a:solidFill>
              <a:srgbClr val="C1AFE9"/>
            </a:solidFill>
            <a:prstDash val="solid"/>
          </a:ln>
        </p:spPr>
        <p:txBody>
          <a:bodyPr/>
          <a:lstStyle/>
          <a:p>
            <a:endParaRPr lang="en-IN"/>
          </a:p>
        </p:txBody>
      </p:sp>
      <p:sp>
        <p:nvSpPr>
          <p:cNvPr id="9" name="Text 7"/>
          <p:cNvSpPr/>
          <p:nvPr/>
        </p:nvSpPr>
        <p:spPr>
          <a:xfrm>
            <a:off x="4785048" y="1790091"/>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Comedies</a:t>
            </a:r>
            <a:endParaRPr lang="en-US" sz="1400" dirty="0"/>
          </a:p>
        </p:txBody>
      </p:sp>
      <p:sp>
        <p:nvSpPr>
          <p:cNvPr id="10" name="Text 8"/>
          <p:cNvSpPr/>
          <p:nvPr/>
        </p:nvSpPr>
        <p:spPr>
          <a:xfrm>
            <a:off x="4785047" y="2143322"/>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This cluster consists of witty shows that make you laugh. e.g Arrested Development, Trailer Park Boys</a:t>
            </a:r>
            <a:endParaRPr lang="en-US" sz="1100" dirty="0"/>
          </a:p>
        </p:txBody>
      </p:sp>
      <p:sp>
        <p:nvSpPr>
          <p:cNvPr id="11" name="Shape 9"/>
          <p:cNvSpPr/>
          <p:nvPr/>
        </p:nvSpPr>
        <p:spPr>
          <a:xfrm>
            <a:off x="520750" y="3085199"/>
            <a:ext cx="3981822" cy="1079343"/>
          </a:xfrm>
          <a:prstGeom prst="roundRect">
            <a:avLst>
              <a:gd name="adj" fmla="val 3177"/>
            </a:avLst>
          </a:prstGeom>
          <a:solidFill>
            <a:srgbClr val="E0D7F4"/>
          </a:solidFill>
          <a:ln w="7620">
            <a:solidFill>
              <a:srgbClr val="C1AFE9"/>
            </a:solidFill>
            <a:prstDash val="solid"/>
          </a:ln>
        </p:spPr>
        <p:txBody>
          <a:bodyPr/>
          <a:lstStyle/>
          <a:p>
            <a:endParaRPr lang="en-IN"/>
          </a:p>
        </p:txBody>
      </p:sp>
      <p:sp>
        <p:nvSpPr>
          <p:cNvPr id="12" name="Text 10"/>
          <p:cNvSpPr/>
          <p:nvPr/>
        </p:nvSpPr>
        <p:spPr>
          <a:xfrm>
            <a:off x="664369"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Documentaries</a:t>
            </a:r>
            <a:endParaRPr lang="en-US" sz="1400" dirty="0"/>
          </a:p>
        </p:txBody>
      </p:sp>
      <p:sp>
        <p:nvSpPr>
          <p:cNvPr id="13" name="Text 11"/>
          <p:cNvSpPr/>
          <p:nvPr/>
        </p:nvSpPr>
        <p:spPr>
          <a:xfrm>
            <a:off x="664369"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real-life stories and current events. e.g Dirty Money, Making a Murderer</a:t>
            </a:r>
            <a:endParaRPr lang="en-US" sz="1100" dirty="0"/>
          </a:p>
        </p:txBody>
      </p:sp>
      <p:sp>
        <p:nvSpPr>
          <p:cNvPr id="14" name="Shape 12"/>
          <p:cNvSpPr/>
          <p:nvPr/>
        </p:nvSpPr>
        <p:spPr>
          <a:xfrm>
            <a:off x="4641428" y="3085199"/>
            <a:ext cx="3981822" cy="1079343"/>
          </a:xfrm>
          <a:prstGeom prst="roundRect">
            <a:avLst>
              <a:gd name="adj" fmla="val 3177"/>
            </a:avLst>
          </a:prstGeom>
          <a:solidFill>
            <a:srgbClr val="E0D7F4"/>
          </a:solidFill>
          <a:ln w="7620">
            <a:solidFill>
              <a:srgbClr val="C1AFE9"/>
            </a:solidFill>
            <a:prstDash val="solid"/>
          </a:ln>
        </p:spPr>
        <p:txBody>
          <a:bodyPr/>
          <a:lstStyle/>
          <a:p>
            <a:endParaRPr lang="en-IN"/>
          </a:p>
        </p:txBody>
      </p:sp>
      <p:sp>
        <p:nvSpPr>
          <p:cNvPr id="15" name="Text 13"/>
          <p:cNvSpPr/>
          <p:nvPr/>
        </p:nvSpPr>
        <p:spPr>
          <a:xfrm>
            <a:off x="4785048" y="3227762"/>
            <a:ext cx="1388715" cy="215396"/>
          </a:xfrm>
          <a:prstGeom prst="rect">
            <a:avLst/>
          </a:prstGeom>
          <a:noFill/>
          <a:ln/>
        </p:spPr>
        <p:txBody>
          <a:bodyPr wrap="none" lIns="57150" tIns="28575" rIns="57150" bIns="28575" rtlCol="0" anchor="t"/>
          <a:lstStyle/>
          <a:p>
            <a:pPr>
              <a:lnSpc>
                <a:spcPts val="1709"/>
              </a:lnSpc>
            </a:pPr>
            <a:r>
              <a:rPr lang="en-US" sz="1400" b="1" kern="0" spc="-41" dirty="0">
                <a:solidFill>
                  <a:srgbClr val="272525"/>
                </a:solidFill>
                <a:latin typeface="p22-mackinac-pro" pitchFamily="34" charset="0"/>
                <a:ea typeface="p22-mackinac-pro" pitchFamily="34" charset="-122"/>
                <a:cs typeface="p22-mackinac-pro" pitchFamily="34" charset="-120"/>
              </a:rPr>
              <a:t>Dramas</a:t>
            </a:r>
            <a:endParaRPr lang="en-US" sz="1400" dirty="0"/>
          </a:p>
        </p:txBody>
      </p:sp>
      <p:sp>
        <p:nvSpPr>
          <p:cNvPr id="16" name="Text 14"/>
          <p:cNvSpPr/>
          <p:nvPr/>
        </p:nvSpPr>
        <p:spPr>
          <a:xfrm>
            <a:off x="4785047" y="3580994"/>
            <a:ext cx="3694584" cy="440986"/>
          </a:xfrm>
          <a:prstGeom prst="rect">
            <a:avLst/>
          </a:prstGeom>
          <a:noFill/>
          <a:ln/>
        </p:spPr>
        <p:txBody>
          <a:bodyPr wrap="square" lIns="57150" tIns="28575" rIns="57150" bIns="28575" rtlCol="0" anchor="t"/>
          <a:lstStyle/>
          <a:p>
            <a:pPr>
              <a:lnSpc>
                <a:spcPts val="1749"/>
              </a:lnSpc>
            </a:pPr>
            <a:r>
              <a:rPr lang="en-US" sz="1100" dirty="0">
                <a:solidFill>
                  <a:srgbClr val="272525"/>
                </a:solidFill>
                <a:latin typeface="Eudoxus Sans" pitchFamily="34" charset="0"/>
                <a:ea typeface="Eudoxus Sans" pitchFamily="34" charset="-122"/>
                <a:cs typeface="Eudoxus Sans" pitchFamily="34" charset="-120"/>
              </a:rPr>
              <a:t>Showcasing raw emotions, authentic life struggles and conflicts. e.g Stranger Things, Peaky Blinders</a:t>
            </a:r>
            <a:endParaRPr lang="en-US" sz="1100" dirty="0"/>
          </a:p>
        </p:txBody>
      </p:sp>
      <p:sp>
        <p:nvSpPr>
          <p:cNvPr id="18" name="object 3"/>
          <p:cNvSpPr/>
          <p:nvPr/>
        </p:nvSpPr>
        <p:spPr>
          <a:xfrm>
            <a:off x="0" y="971550"/>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96321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930" y="438150"/>
            <a:ext cx="26701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C0000"/>
                </a:solidFill>
                <a:latin typeface="Georgia" pitchFamily="18" charset="0"/>
                <a:cs typeface="Verdana"/>
              </a:rPr>
              <a:t>DATASET</a:t>
            </a:r>
            <a:r>
              <a:rPr sz="1800" b="1" spc="-114" dirty="0">
                <a:solidFill>
                  <a:srgbClr val="CC0000"/>
                </a:solidFill>
                <a:latin typeface="Georgia" pitchFamily="18" charset="0"/>
                <a:cs typeface="Verdana"/>
              </a:rPr>
              <a:t> </a:t>
            </a:r>
            <a:r>
              <a:rPr sz="1800" b="1" spc="-5" dirty="0">
                <a:solidFill>
                  <a:srgbClr val="CC0000"/>
                </a:solidFill>
                <a:latin typeface="Georgia" pitchFamily="18" charset="0"/>
                <a:cs typeface="Verdana"/>
              </a:rPr>
              <a:t>SUMMARY</a:t>
            </a:r>
            <a:r>
              <a:rPr sz="1800" b="1" spc="-5" dirty="0">
                <a:solidFill>
                  <a:srgbClr val="CC0000"/>
                </a:solidFill>
                <a:latin typeface="Verdana"/>
                <a:cs typeface="Verdana"/>
              </a:rPr>
              <a:t>:</a:t>
            </a:r>
            <a:endParaRPr sz="1800" dirty="0">
              <a:latin typeface="Verdana"/>
              <a:cs typeface="Verdana"/>
            </a:endParaRPr>
          </a:p>
        </p:txBody>
      </p:sp>
      <p:sp>
        <p:nvSpPr>
          <p:cNvPr id="3" name="object 3"/>
          <p:cNvSpPr txBox="1"/>
          <p:nvPr/>
        </p:nvSpPr>
        <p:spPr>
          <a:xfrm>
            <a:off x="457200" y="1112999"/>
            <a:ext cx="2896235" cy="3459922"/>
          </a:xfrm>
          <a:prstGeom prst="rect">
            <a:avLst/>
          </a:prstGeom>
        </p:spPr>
        <p:txBody>
          <a:bodyPr vert="horz" wrap="square" lIns="0" tIns="12700" rIns="0" bIns="0" rtlCol="0">
            <a:spAutoFit/>
          </a:bodyPr>
          <a:lstStyle/>
          <a:p>
            <a:pPr marL="332740" marR="5080" indent="-320040">
              <a:lnSpc>
                <a:spcPct val="100000"/>
              </a:lnSpc>
              <a:spcBef>
                <a:spcPts val="100"/>
              </a:spcBef>
              <a:buSzPct val="83333"/>
              <a:buChar char="●"/>
              <a:tabLst>
                <a:tab pos="332105" algn="l"/>
                <a:tab pos="332740" algn="l"/>
              </a:tabLst>
            </a:pPr>
            <a:r>
              <a:rPr sz="1600" spc="-5" dirty="0">
                <a:latin typeface="Cambria" pitchFamily="18" charset="0"/>
                <a:ea typeface="Cambria" pitchFamily="18" charset="0"/>
                <a:cs typeface="Verdana"/>
              </a:rPr>
              <a:t>This</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dataset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consist</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TV </a:t>
            </a:r>
            <a:r>
              <a:rPr sz="1600" spc="-5" dirty="0">
                <a:latin typeface="Cambria" pitchFamily="18" charset="0"/>
                <a:ea typeface="Cambria" pitchFamily="18" charset="0"/>
                <a:cs typeface="Verdana"/>
              </a:rPr>
              <a:t>shows </a:t>
            </a:r>
            <a:r>
              <a:rPr sz="1600" spc="-10" dirty="0">
                <a:latin typeface="Cambria" pitchFamily="18" charset="0"/>
                <a:ea typeface="Cambria" pitchFamily="18" charset="0"/>
                <a:cs typeface="Verdana"/>
              </a:rPr>
              <a:t>available </a:t>
            </a:r>
            <a:r>
              <a:rPr sz="1600" dirty="0">
                <a:latin typeface="Cambria" pitchFamily="18" charset="0"/>
                <a:ea typeface="Cambria" pitchFamily="18" charset="0"/>
                <a:cs typeface="Verdana"/>
              </a:rPr>
              <a:t>on </a:t>
            </a:r>
            <a:r>
              <a:rPr sz="1600" spc="-5" dirty="0">
                <a:latin typeface="Cambria" pitchFamily="18" charset="0"/>
                <a:ea typeface="Cambria" pitchFamily="18" charset="0"/>
                <a:cs typeface="Verdana"/>
              </a:rPr>
              <a:t>Netflix till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2020.</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127635" indent="-320040">
              <a:lnSpc>
                <a:spcPct val="100000"/>
              </a:lnSpc>
              <a:spcBef>
                <a:spcPts val="5"/>
              </a:spcBef>
              <a:buSzPct val="83333"/>
              <a:buChar char="●"/>
              <a:tabLst>
                <a:tab pos="332105" algn="l"/>
                <a:tab pos="332740" algn="l"/>
              </a:tabLst>
            </a:pPr>
            <a:r>
              <a:rPr sz="1600" spc="-5" dirty="0">
                <a:latin typeface="Cambria" pitchFamily="18" charset="0"/>
                <a:ea typeface="Cambria" pitchFamily="18" charset="0"/>
                <a:cs typeface="Verdana"/>
              </a:rPr>
              <a:t>The dataset contained about </a:t>
            </a:r>
            <a:r>
              <a:rPr sz="1600" dirty="0">
                <a:latin typeface="Cambria" pitchFamily="18" charset="0"/>
                <a:ea typeface="Cambria" pitchFamily="18" charset="0"/>
                <a:cs typeface="Verdana"/>
              </a:rPr>
              <a:t> 7787</a:t>
            </a:r>
            <a:r>
              <a:rPr sz="1600" spc="-60" dirty="0">
                <a:latin typeface="Cambria" pitchFamily="18" charset="0"/>
                <a:ea typeface="Cambria" pitchFamily="18" charset="0"/>
                <a:cs typeface="Verdana"/>
              </a:rPr>
              <a:t> </a:t>
            </a:r>
            <a:r>
              <a:rPr sz="1600" dirty="0">
                <a:latin typeface="Cambria" pitchFamily="18" charset="0"/>
                <a:ea typeface="Cambria" pitchFamily="18" charset="0"/>
                <a:cs typeface="Verdana"/>
              </a:rPr>
              <a:t>records</a:t>
            </a:r>
            <a:r>
              <a:rPr sz="1600" spc="-7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spc="-15" dirty="0">
                <a:latin typeface="Cambria" pitchFamily="18" charset="0"/>
                <a:ea typeface="Cambria" pitchFamily="18" charset="0"/>
                <a:cs typeface="Verdana"/>
              </a:rPr>
              <a:t> </a:t>
            </a:r>
            <a:r>
              <a:rPr sz="1600" dirty="0">
                <a:latin typeface="Cambria" pitchFamily="18" charset="0"/>
                <a:ea typeface="Cambria" pitchFamily="18" charset="0"/>
                <a:cs typeface="Verdana"/>
              </a:rPr>
              <a:t>12</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attributes.</a:t>
            </a:r>
            <a:endParaRPr sz="1600">
              <a:latin typeface="Cambria" pitchFamily="18" charset="0"/>
              <a:ea typeface="Cambria" pitchFamily="18" charset="0"/>
              <a:cs typeface="Verdana"/>
            </a:endParaRPr>
          </a:p>
          <a:p>
            <a:pPr>
              <a:lnSpc>
                <a:spcPct val="100000"/>
              </a:lnSpc>
              <a:spcBef>
                <a:spcPts val="40"/>
              </a:spcBef>
              <a:buClr>
                <a:srgbClr val="006FC0"/>
              </a:buClr>
              <a:buFont typeface="Verdana"/>
              <a:buChar char="●"/>
            </a:pPr>
            <a:endParaRPr sz="1600">
              <a:latin typeface="Cambria" pitchFamily="18" charset="0"/>
              <a:ea typeface="Cambria" pitchFamily="18" charset="0"/>
              <a:cs typeface="Verdana"/>
            </a:endParaRPr>
          </a:p>
          <a:p>
            <a:pPr marL="332740" marR="96520"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Most</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features</a:t>
            </a:r>
            <a:r>
              <a:rPr sz="1600" spc="-50" dirty="0">
                <a:latin typeface="Cambria" pitchFamily="18" charset="0"/>
                <a:ea typeface="Cambria" pitchFamily="18" charset="0"/>
                <a:cs typeface="Verdana"/>
              </a:rPr>
              <a:t> </a:t>
            </a:r>
            <a:r>
              <a:rPr sz="1600" dirty="0">
                <a:latin typeface="Cambria" pitchFamily="18" charset="0"/>
                <a:ea typeface="Cambria" pitchFamily="18" charset="0"/>
                <a:cs typeface="Verdana"/>
              </a:rPr>
              <a:t>are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Present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textual</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format.</a:t>
            </a:r>
            <a:endParaRPr sz="1600">
              <a:latin typeface="Cambria" pitchFamily="18" charset="0"/>
              <a:ea typeface="Cambria" pitchFamily="18" charset="0"/>
              <a:cs typeface="Verdana"/>
            </a:endParaRPr>
          </a:p>
          <a:p>
            <a:pPr>
              <a:lnSpc>
                <a:spcPct val="100000"/>
              </a:lnSpc>
              <a:spcBef>
                <a:spcPts val="45"/>
              </a:spcBef>
              <a:buClr>
                <a:srgbClr val="006FC0"/>
              </a:buClr>
              <a:buFont typeface="Verdana"/>
              <a:buChar char="●"/>
            </a:pPr>
            <a:endParaRPr sz="1600">
              <a:latin typeface="Cambria" pitchFamily="18" charset="0"/>
              <a:ea typeface="Cambria" pitchFamily="18" charset="0"/>
              <a:cs typeface="Verdana"/>
            </a:endParaRPr>
          </a:p>
          <a:p>
            <a:pPr marL="332740" marR="6985" indent="-320040">
              <a:lnSpc>
                <a:spcPct val="100000"/>
              </a:lnSpc>
              <a:buSzPct val="83333"/>
              <a:buChar char="●"/>
              <a:tabLst>
                <a:tab pos="332105" algn="l"/>
                <a:tab pos="332740" algn="l"/>
              </a:tabLst>
            </a:pPr>
            <a:r>
              <a:rPr sz="1600" spc="-5" dirty="0">
                <a:latin typeface="Cambria" pitchFamily="18" charset="0"/>
                <a:ea typeface="Cambria" pitchFamily="18" charset="0"/>
                <a:cs typeface="Verdana"/>
              </a:rPr>
              <a:t>Dataset contains two type </a:t>
            </a:r>
            <a:r>
              <a:rPr sz="1600" dirty="0">
                <a:latin typeface="Cambria" pitchFamily="18" charset="0"/>
                <a:ea typeface="Cambria" pitchFamily="18" charset="0"/>
                <a:cs typeface="Verdana"/>
              </a:rPr>
              <a:t>of </a:t>
            </a:r>
            <a:r>
              <a:rPr sz="1600" spc="5" dirty="0">
                <a:latin typeface="Cambria" pitchFamily="18" charset="0"/>
                <a:ea typeface="Cambria" pitchFamily="18" charset="0"/>
                <a:cs typeface="Verdana"/>
              </a:rPr>
              <a:t> </a:t>
            </a:r>
            <a:r>
              <a:rPr sz="1600" spc="-5" dirty="0">
                <a:latin typeface="Cambria" pitchFamily="18" charset="0"/>
                <a:ea typeface="Cambria" pitchFamily="18" charset="0"/>
                <a:cs typeface="Verdana"/>
              </a:rPr>
              <a:t>content</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and</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another </a:t>
            </a:r>
            <a:r>
              <a:rPr sz="1600" spc="-409" dirty="0">
                <a:latin typeface="Cambria" pitchFamily="18" charset="0"/>
                <a:ea typeface="Cambria" pitchFamily="18" charset="0"/>
                <a:cs typeface="Verdana"/>
              </a:rPr>
              <a:t> </a:t>
            </a:r>
            <a:r>
              <a:rPr sz="1600" dirty="0">
                <a:latin typeface="Cambria" pitchFamily="18" charset="0"/>
                <a:ea typeface="Cambria" pitchFamily="18" charset="0"/>
                <a:cs typeface="Verdana"/>
              </a:rPr>
              <a:t>one</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is</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TV</a:t>
            </a:r>
            <a:r>
              <a:rPr sz="1600" spc="-15" dirty="0">
                <a:latin typeface="Cambria" pitchFamily="18" charset="0"/>
                <a:ea typeface="Cambria" pitchFamily="18" charset="0"/>
                <a:cs typeface="Verdana"/>
              </a:rPr>
              <a:t> </a:t>
            </a:r>
            <a:r>
              <a:rPr sz="1600" spc="-10" dirty="0">
                <a:latin typeface="Cambria" pitchFamily="18" charset="0"/>
                <a:ea typeface="Cambria" pitchFamily="18" charset="0"/>
                <a:cs typeface="Verdana"/>
              </a:rPr>
              <a:t>show.</a:t>
            </a:r>
            <a:endParaRPr sz="1600">
              <a:latin typeface="Cambria" pitchFamily="18" charset="0"/>
              <a:ea typeface="Cambria" pitchFamily="18" charset="0"/>
              <a:cs typeface="Verdana"/>
            </a:endParaRPr>
          </a:p>
        </p:txBody>
      </p:sp>
      <p:sp>
        <p:nvSpPr>
          <p:cNvPr id="4" name="object 4"/>
          <p:cNvSpPr txBox="1">
            <a:spLocks noGrp="1"/>
          </p:cNvSpPr>
          <p:nvPr>
            <p:ph type="title"/>
          </p:nvPr>
        </p:nvSpPr>
        <p:spPr>
          <a:xfrm>
            <a:off x="4368165" y="438150"/>
            <a:ext cx="3556635"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Georgia" pitchFamily="18" charset="0"/>
              </a:rPr>
              <a:t>ATTRIBUTE</a:t>
            </a:r>
            <a:r>
              <a:rPr sz="1800" spc="-80" dirty="0">
                <a:latin typeface="Georgia" pitchFamily="18" charset="0"/>
              </a:rPr>
              <a:t> </a:t>
            </a:r>
            <a:r>
              <a:rPr sz="1800" spc="-5" dirty="0">
                <a:latin typeface="Georgia" pitchFamily="18" charset="0"/>
              </a:rPr>
              <a:t>INFORMATION</a:t>
            </a:r>
            <a:r>
              <a:rPr sz="1800" spc="-5" dirty="0"/>
              <a:t>:</a:t>
            </a:r>
            <a:endParaRPr sz="1800" dirty="0"/>
          </a:p>
        </p:txBody>
      </p:sp>
      <p:sp>
        <p:nvSpPr>
          <p:cNvPr id="5" name="object 5"/>
          <p:cNvSpPr txBox="1"/>
          <p:nvPr/>
        </p:nvSpPr>
        <p:spPr>
          <a:xfrm>
            <a:off x="4141063" y="1151607"/>
            <a:ext cx="4743450" cy="3706143"/>
          </a:xfrm>
          <a:prstGeom prst="rect">
            <a:avLst/>
          </a:prstGeom>
        </p:spPr>
        <p:txBody>
          <a:bodyPr vert="horz" wrap="square" lIns="0" tIns="12700" rIns="0" bIns="0" rtlCol="0">
            <a:spAutoFit/>
          </a:bodyPr>
          <a:lstStyle/>
          <a:p>
            <a:pPr marL="376555" indent="-364490">
              <a:lnSpc>
                <a:spcPct val="100000"/>
              </a:lnSpc>
              <a:spcBef>
                <a:spcPts val="100"/>
              </a:spcBef>
              <a:buFont typeface="Arial MT"/>
              <a:buChar char="•"/>
              <a:tabLst>
                <a:tab pos="376555" algn="l"/>
                <a:tab pos="377190" algn="l"/>
              </a:tabLst>
            </a:pPr>
            <a:r>
              <a:rPr sz="1600" b="1" spc="-5" dirty="0">
                <a:latin typeface="Cambria" pitchFamily="18" charset="0"/>
                <a:ea typeface="Cambria" pitchFamily="18" charset="0"/>
                <a:cs typeface="Verdana"/>
              </a:rPr>
              <a:t>Show</a:t>
            </a:r>
            <a:r>
              <a:rPr sz="1600" b="1" spc="-25" dirty="0">
                <a:latin typeface="Cambria" pitchFamily="18" charset="0"/>
                <a:ea typeface="Cambria" pitchFamily="18" charset="0"/>
                <a:cs typeface="Verdana"/>
              </a:rPr>
              <a:t> </a:t>
            </a:r>
            <a:r>
              <a:rPr sz="1600" b="1" dirty="0">
                <a:latin typeface="Cambria" pitchFamily="18" charset="0"/>
                <a:ea typeface="Cambria" pitchFamily="18" charset="0"/>
                <a:cs typeface="Verdana"/>
              </a:rPr>
              <a:t>Id</a:t>
            </a:r>
            <a:r>
              <a:rPr sz="1600" b="1" spc="-2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Unique</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ID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for</a:t>
            </a:r>
            <a:r>
              <a:rPr sz="1600" spc="-35" dirty="0">
                <a:latin typeface="Cambria" pitchFamily="18" charset="0"/>
                <a:ea typeface="Cambria" pitchFamily="18" charset="0"/>
                <a:cs typeface="Verdana"/>
              </a:rPr>
              <a:t> </a:t>
            </a:r>
            <a:r>
              <a:rPr sz="1600" spc="-5" dirty="0">
                <a:latin typeface="Cambria" pitchFamily="18" charset="0"/>
                <a:ea typeface="Cambria" pitchFamily="18" charset="0"/>
                <a:cs typeface="Verdana"/>
              </a:rPr>
              <a:t>every</a:t>
            </a:r>
            <a:r>
              <a:rPr sz="1600" spc="-5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dirty="0">
                <a:latin typeface="Cambria" pitchFamily="18" charset="0"/>
                <a:ea typeface="Cambria" pitchFamily="18" charset="0"/>
                <a:cs typeface="Verdana"/>
              </a:rPr>
              <a:t>Type</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Identifier</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Title</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Title</a:t>
            </a:r>
            <a:r>
              <a:rPr sz="1600" spc="-3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Director</a:t>
            </a:r>
            <a:r>
              <a:rPr sz="1600" b="1" spc="-3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Director</a:t>
            </a:r>
            <a:r>
              <a:rPr sz="1600" spc="-5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Cast</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Actors</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involved</a:t>
            </a:r>
            <a:r>
              <a:rPr sz="1600" spc="-45"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Country</a:t>
            </a:r>
            <a:r>
              <a:rPr sz="1600" b="1"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5" dirty="0">
                <a:latin typeface="Cambria" pitchFamily="18" charset="0"/>
                <a:ea typeface="Cambria" pitchFamily="18" charset="0"/>
                <a:cs typeface="Verdana"/>
              </a:rPr>
              <a:t> Country</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where</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r>
              <a:rPr sz="1600" spc="-40" dirty="0">
                <a:latin typeface="Cambria" pitchFamily="18" charset="0"/>
                <a:ea typeface="Cambria" pitchFamily="18" charset="0"/>
                <a:cs typeface="Verdana"/>
              </a:rPr>
              <a:t> </a:t>
            </a:r>
            <a:r>
              <a:rPr sz="1600" spc="-5" dirty="0">
                <a:latin typeface="Cambria" pitchFamily="18" charset="0"/>
                <a:ea typeface="Cambria" pitchFamily="18" charset="0"/>
                <a:cs typeface="Verdana"/>
              </a:rPr>
              <a:t>was produced</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Date</a:t>
            </a:r>
            <a:r>
              <a:rPr sz="1600" b="1" spc="-15" dirty="0">
                <a:latin typeface="Cambria" pitchFamily="18" charset="0"/>
                <a:ea typeface="Cambria" pitchFamily="18" charset="0"/>
                <a:cs typeface="Verdana"/>
              </a:rPr>
              <a:t> </a:t>
            </a:r>
            <a:r>
              <a:rPr sz="1600" b="1" spc="-5" dirty="0">
                <a:latin typeface="Cambria" pitchFamily="18" charset="0"/>
                <a:ea typeface="Cambria" pitchFamily="18" charset="0"/>
                <a:cs typeface="Verdana"/>
              </a:rPr>
              <a:t>Added</a:t>
            </a:r>
            <a:r>
              <a:rPr sz="1600" b="1" spc="-2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Date</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it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was</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added</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Netflix</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Release </a:t>
            </a:r>
            <a:r>
              <a:rPr sz="1600" spc="-20" dirty="0">
                <a:latin typeface="Cambria" pitchFamily="18" charset="0"/>
                <a:ea typeface="Cambria" pitchFamily="18" charset="0"/>
                <a:cs typeface="Verdana"/>
              </a:rPr>
              <a:t>Year</a:t>
            </a:r>
            <a:r>
              <a:rPr sz="1600" spc="-4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Actual </a:t>
            </a:r>
            <a:r>
              <a:rPr sz="1600" spc="-10" dirty="0">
                <a:latin typeface="Cambria" pitchFamily="18" charset="0"/>
                <a:ea typeface="Cambria" pitchFamily="18" charset="0"/>
                <a:cs typeface="Verdana"/>
              </a:rPr>
              <a:t>Release</a:t>
            </a:r>
            <a:r>
              <a:rPr sz="1600" spc="-55" dirty="0">
                <a:latin typeface="Cambria" pitchFamily="18" charset="0"/>
                <a:ea typeface="Cambria" pitchFamily="18" charset="0"/>
                <a:cs typeface="Verdana"/>
              </a:rPr>
              <a:t> </a:t>
            </a:r>
            <a:r>
              <a:rPr sz="1600" spc="-5" dirty="0">
                <a:latin typeface="Cambria" pitchFamily="18" charset="0"/>
                <a:ea typeface="Cambria" pitchFamily="18" charset="0"/>
                <a:cs typeface="Verdana"/>
              </a:rPr>
              <a:t>year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 Movie/Show</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Rating</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dirty="0">
                <a:latin typeface="Cambria" pitchFamily="18" charset="0"/>
                <a:ea typeface="Cambria" pitchFamily="18" charset="0"/>
                <a:cs typeface="Verdana"/>
              </a:rPr>
              <a:t>TV</a:t>
            </a:r>
            <a:r>
              <a:rPr sz="1600" spc="-25" dirty="0">
                <a:latin typeface="Cambria" pitchFamily="18" charset="0"/>
                <a:ea typeface="Cambria" pitchFamily="18" charset="0"/>
                <a:cs typeface="Verdana"/>
              </a:rPr>
              <a:t> </a:t>
            </a:r>
            <a:r>
              <a:rPr sz="1600" spc="-10" dirty="0">
                <a:latin typeface="Cambria" pitchFamily="18" charset="0"/>
                <a:ea typeface="Cambria" pitchFamily="18" charset="0"/>
                <a:cs typeface="Verdana"/>
              </a:rPr>
              <a:t>Rating</a:t>
            </a:r>
            <a:r>
              <a:rPr sz="1600" spc="-30" dirty="0">
                <a:latin typeface="Cambria" pitchFamily="18" charset="0"/>
                <a:ea typeface="Cambria" pitchFamily="18" charset="0"/>
                <a:cs typeface="Verdana"/>
              </a:rPr>
              <a:t> </a:t>
            </a:r>
            <a:r>
              <a:rPr sz="1600" dirty="0">
                <a:latin typeface="Cambria" pitchFamily="18" charset="0"/>
                <a:ea typeface="Cambria" pitchFamily="18" charset="0"/>
                <a:cs typeface="Verdana"/>
              </a:rPr>
              <a:t>of</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Movie/Show</a:t>
            </a:r>
            <a:endParaRPr sz="1600">
              <a:latin typeface="Cambria" pitchFamily="18" charset="0"/>
              <a:ea typeface="Cambria" pitchFamily="18" charset="0"/>
              <a:cs typeface="Verdana"/>
            </a:endParaRPr>
          </a:p>
          <a:p>
            <a:pPr marL="376555" marR="347980"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Duration</a:t>
            </a:r>
            <a:r>
              <a:rPr sz="1600" b="1" spc="-45"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30" dirty="0">
                <a:latin typeface="Cambria" pitchFamily="18" charset="0"/>
                <a:ea typeface="Cambria" pitchFamily="18" charset="0"/>
                <a:cs typeface="Verdana"/>
              </a:rPr>
              <a:t>Total</a:t>
            </a:r>
            <a:r>
              <a:rPr sz="1600" spc="-35" dirty="0">
                <a:latin typeface="Cambria" pitchFamily="18" charset="0"/>
                <a:ea typeface="Cambria" pitchFamily="18" charset="0"/>
                <a:cs typeface="Verdana"/>
              </a:rPr>
              <a:t> </a:t>
            </a:r>
            <a:r>
              <a:rPr sz="1600" spc="-10" dirty="0">
                <a:latin typeface="Cambria" pitchFamily="18" charset="0"/>
                <a:ea typeface="Cambria" pitchFamily="18" charset="0"/>
                <a:cs typeface="Verdana"/>
              </a:rPr>
              <a:t>Duration</a:t>
            </a:r>
            <a:r>
              <a:rPr sz="1600" spc="-20" dirty="0">
                <a:latin typeface="Cambria" pitchFamily="18" charset="0"/>
                <a:ea typeface="Cambria" pitchFamily="18" charset="0"/>
                <a:cs typeface="Verdana"/>
              </a:rPr>
              <a:t> </a:t>
            </a:r>
            <a:r>
              <a:rPr sz="1600" dirty="0">
                <a:latin typeface="Cambria" pitchFamily="18" charset="0"/>
                <a:ea typeface="Cambria" pitchFamily="18" charset="0"/>
                <a:cs typeface="Verdana"/>
              </a:rPr>
              <a:t>- </a:t>
            </a:r>
            <a:r>
              <a:rPr sz="1600" spc="-5" dirty="0">
                <a:latin typeface="Cambria" pitchFamily="18" charset="0"/>
                <a:ea typeface="Cambria" pitchFamily="18" charset="0"/>
                <a:cs typeface="Verdana"/>
              </a:rPr>
              <a:t>in</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minutes</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or</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number</a:t>
            </a:r>
            <a:r>
              <a:rPr sz="1600" spc="-25" dirty="0">
                <a:latin typeface="Cambria" pitchFamily="18" charset="0"/>
                <a:ea typeface="Cambria" pitchFamily="18" charset="0"/>
                <a:cs typeface="Verdana"/>
              </a:rPr>
              <a:t> </a:t>
            </a:r>
            <a:r>
              <a:rPr sz="1600" dirty="0">
                <a:latin typeface="Cambria" pitchFamily="18" charset="0"/>
                <a:ea typeface="Cambria" pitchFamily="18" charset="0"/>
                <a:cs typeface="Verdana"/>
              </a:rPr>
              <a:t>of </a:t>
            </a:r>
            <a:r>
              <a:rPr sz="1600" spc="-409" dirty="0">
                <a:latin typeface="Cambria" pitchFamily="18" charset="0"/>
                <a:ea typeface="Cambria" pitchFamily="18" charset="0"/>
                <a:cs typeface="Verdana"/>
              </a:rPr>
              <a:t> </a:t>
            </a:r>
            <a:r>
              <a:rPr sz="1600" spc="-5" dirty="0">
                <a:latin typeface="Cambria" pitchFamily="18" charset="0"/>
                <a:ea typeface="Cambria" pitchFamily="18" charset="0"/>
                <a:cs typeface="Verdana"/>
              </a:rPr>
              <a:t>seasons</a:t>
            </a:r>
            <a:endParaRPr sz="1600">
              <a:latin typeface="Cambria" pitchFamily="18" charset="0"/>
              <a:ea typeface="Cambria" pitchFamily="18" charset="0"/>
              <a:cs typeface="Verdana"/>
            </a:endParaRPr>
          </a:p>
          <a:p>
            <a:pPr marL="376555" indent="-364490">
              <a:lnSpc>
                <a:spcPct val="100000"/>
              </a:lnSpc>
              <a:spcBef>
                <a:spcPts val="5"/>
              </a:spcBef>
              <a:buFont typeface="Arial MT"/>
              <a:buChar char="•"/>
              <a:tabLst>
                <a:tab pos="376555" algn="l"/>
                <a:tab pos="377190" algn="l"/>
              </a:tabLst>
            </a:pPr>
            <a:r>
              <a:rPr sz="1600" b="1" spc="-5" dirty="0">
                <a:latin typeface="Cambria" pitchFamily="18" charset="0"/>
                <a:ea typeface="Cambria" pitchFamily="18" charset="0"/>
                <a:cs typeface="Verdana"/>
              </a:rPr>
              <a:t>Listed</a:t>
            </a:r>
            <a:r>
              <a:rPr sz="1600" b="1" spc="-35" dirty="0">
                <a:latin typeface="Cambria" pitchFamily="18" charset="0"/>
                <a:ea typeface="Cambria" pitchFamily="18" charset="0"/>
                <a:cs typeface="Verdana"/>
              </a:rPr>
              <a:t> </a:t>
            </a:r>
            <a:r>
              <a:rPr sz="1600" b="1" dirty="0">
                <a:latin typeface="Cambria" pitchFamily="18" charset="0"/>
                <a:ea typeface="Cambria" pitchFamily="18" charset="0"/>
                <a:cs typeface="Verdana"/>
              </a:rPr>
              <a:t>In</a:t>
            </a:r>
            <a:r>
              <a:rPr sz="1600" b="1" spc="-35"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5" dirty="0">
                <a:latin typeface="Cambria" pitchFamily="18" charset="0"/>
                <a:ea typeface="Cambria" pitchFamily="18" charset="0"/>
                <a:cs typeface="Verdana"/>
              </a:rPr>
              <a:t> </a:t>
            </a:r>
            <a:r>
              <a:rPr sz="1600" spc="-5" dirty="0">
                <a:latin typeface="Cambria" pitchFamily="18" charset="0"/>
                <a:ea typeface="Cambria" pitchFamily="18" charset="0"/>
                <a:cs typeface="Verdana"/>
              </a:rPr>
              <a:t>Genre</a:t>
            </a:r>
            <a:endParaRPr sz="1600">
              <a:latin typeface="Cambria" pitchFamily="18" charset="0"/>
              <a:ea typeface="Cambria" pitchFamily="18" charset="0"/>
              <a:cs typeface="Verdana"/>
            </a:endParaRPr>
          </a:p>
          <a:p>
            <a:pPr marL="376555" indent="-364490">
              <a:lnSpc>
                <a:spcPct val="100000"/>
              </a:lnSpc>
              <a:buFont typeface="Arial MT"/>
              <a:buChar char="•"/>
              <a:tabLst>
                <a:tab pos="376555" algn="l"/>
                <a:tab pos="377190" algn="l"/>
              </a:tabLst>
            </a:pPr>
            <a:r>
              <a:rPr sz="1600" b="1" spc="-5" dirty="0">
                <a:latin typeface="Cambria" pitchFamily="18" charset="0"/>
                <a:ea typeface="Cambria" pitchFamily="18" charset="0"/>
                <a:cs typeface="Verdana"/>
              </a:rPr>
              <a:t>Description</a:t>
            </a:r>
            <a:r>
              <a:rPr sz="1600" b="1" spc="-50" dirty="0">
                <a:latin typeface="Cambria" pitchFamily="18" charset="0"/>
                <a:ea typeface="Cambria" pitchFamily="18" charset="0"/>
                <a:cs typeface="Verdana"/>
              </a:rPr>
              <a:t> </a:t>
            </a:r>
            <a:r>
              <a:rPr sz="1600" dirty="0">
                <a:latin typeface="Cambria" pitchFamily="18" charset="0"/>
                <a:ea typeface="Cambria" pitchFamily="18" charset="0"/>
                <a:cs typeface="Verdana"/>
              </a:rPr>
              <a:t>:</a:t>
            </a:r>
            <a:r>
              <a:rPr sz="1600" spc="-10" dirty="0">
                <a:latin typeface="Cambria" pitchFamily="18" charset="0"/>
                <a:ea typeface="Cambria" pitchFamily="18" charset="0"/>
                <a:cs typeface="Verdana"/>
              </a:rPr>
              <a:t> </a:t>
            </a:r>
            <a:r>
              <a:rPr sz="1600" spc="-5" dirty="0">
                <a:latin typeface="Cambria" pitchFamily="18" charset="0"/>
                <a:ea typeface="Cambria" pitchFamily="18" charset="0"/>
                <a:cs typeface="Verdana"/>
              </a:rPr>
              <a:t>The</a:t>
            </a:r>
            <a:r>
              <a:rPr sz="1600" spc="-25" dirty="0">
                <a:latin typeface="Cambria" pitchFamily="18" charset="0"/>
                <a:ea typeface="Cambria" pitchFamily="18" charset="0"/>
                <a:cs typeface="Verdana"/>
              </a:rPr>
              <a:t> </a:t>
            </a:r>
            <a:r>
              <a:rPr sz="1600" spc="-5" dirty="0">
                <a:latin typeface="Cambria" pitchFamily="18" charset="0"/>
                <a:ea typeface="Cambria" pitchFamily="18" charset="0"/>
                <a:cs typeface="Verdana"/>
              </a:rPr>
              <a:t>Summary</a:t>
            </a:r>
            <a:r>
              <a:rPr sz="1600" spc="-30" dirty="0">
                <a:latin typeface="Cambria" pitchFamily="18" charset="0"/>
                <a:ea typeface="Cambria" pitchFamily="18" charset="0"/>
                <a:cs typeface="Verdana"/>
              </a:rPr>
              <a:t> </a:t>
            </a:r>
            <a:r>
              <a:rPr sz="1600" spc="-5" dirty="0">
                <a:latin typeface="Cambria" pitchFamily="18" charset="0"/>
                <a:ea typeface="Cambria" pitchFamily="18" charset="0"/>
                <a:cs typeface="Verdana"/>
              </a:rPr>
              <a:t>description</a:t>
            </a:r>
            <a:endParaRPr sz="1600">
              <a:latin typeface="Cambria" pitchFamily="18" charset="0"/>
              <a:ea typeface="Cambria" pitchFamily="18" charset="0"/>
              <a:cs typeface="Verdana"/>
            </a:endParaRPr>
          </a:p>
        </p:txBody>
      </p:sp>
      <p:sp>
        <p:nvSpPr>
          <p:cNvPr id="6" name="object 3"/>
          <p:cNvSpPr/>
          <p:nvPr/>
        </p:nvSpPr>
        <p:spPr>
          <a:xfrm>
            <a:off x="0" y="8401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82530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1451" y="233883"/>
            <a:ext cx="4130549"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mbria" pitchFamily="18" charset="0"/>
                <a:ea typeface="Cambria" pitchFamily="18" charset="0"/>
              </a:rPr>
              <a:t>Null</a:t>
            </a:r>
            <a:r>
              <a:rPr sz="2400" spc="-55" dirty="0">
                <a:latin typeface="Cambria" pitchFamily="18" charset="0"/>
                <a:ea typeface="Cambria" pitchFamily="18" charset="0"/>
              </a:rPr>
              <a:t> </a:t>
            </a:r>
            <a:r>
              <a:rPr sz="2400" spc="-5" dirty="0">
                <a:latin typeface="Cambria" pitchFamily="18" charset="0"/>
                <a:ea typeface="Cambria" pitchFamily="18" charset="0"/>
              </a:rPr>
              <a:t>Values</a:t>
            </a:r>
            <a:r>
              <a:rPr sz="2400" spc="-55" dirty="0">
                <a:latin typeface="Cambria" pitchFamily="18" charset="0"/>
                <a:ea typeface="Cambria" pitchFamily="18" charset="0"/>
              </a:rPr>
              <a:t> </a:t>
            </a:r>
            <a:r>
              <a:rPr sz="2400" spc="-5" dirty="0">
                <a:latin typeface="Cambria" pitchFamily="18" charset="0"/>
                <a:ea typeface="Cambria" pitchFamily="18" charset="0"/>
              </a:rPr>
              <a:t>Treatment:</a:t>
            </a:r>
            <a:endParaRPr sz="2400" dirty="0">
              <a:latin typeface="Cambria" pitchFamily="18" charset="0"/>
              <a:ea typeface="Cambria" pitchFamily="18" charset="0"/>
            </a:endParaRPr>
          </a:p>
        </p:txBody>
      </p:sp>
      <p:sp>
        <p:nvSpPr>
          <p:cNvPr id="4" name="object 4"/>
          <p:cNvSpPr txBox="1"/>
          <p:nvPr/>
        </p:nvSpPr>
        <p:spPr>
          <a:xfrm>
            <a:off x="4623561" y="1005840"/>
            <a:ext cx="3775075" cy="4044697"/>
          </a:xfrm>
          <a:prstGeom prst="rect">
            <a:avLst/>
          </a:prstGeom>
        </p:spPr>
        <p:txBody>
          <a:bodyPr vert="horz" wrap="square" lIns="0" tIns="12700" rIns="0" bIns="0" rtlCol="0">
            <a:spAutoFit/>
          </a:bodyPr>
          <a:lstStyle/>
          <a:p>
            <a:pPr marL="184785" marR="520065" indent="-172720">
              <a:lnSpc>
                <a:spcPct val="100000"/>
              </a:lnSpc>
              <a:spcBef>
                <a:spcPts val="100"/>
              </a:spcBef>
              <a:buFont typeface="Arial MT"/>
              <a:buChar char="•"/>
              <a:tabLst>
                <a:tab pos="185420" algn="l"/>
              </a:tabLst>
            </a:pPr>
            <a:r>
              <a:rPr sz="1400" spc="-5" dirty="0">
                <a:latin typeface="Cambria" pitchFamily="18" charset="0"/>
                <a:ea typeface="Cambria" pitchFamily="18" charset="0"/>
                <a:cs typeface="Verdana"/>
              </a:rPr>
              <a:t>Null </a:t>
            </a:r>
            <a:r>
              <a:rPr sz="1400" spc="-10" dirty="0">
                <a:latin typeface="Cambria" pitchFamily="18" charset="0"/>
                <a:ea typeface="Cambria" pitchFamily="18" charset="0"/>
                <a:cs typeface="Verdana"/>
              </a:rPr>
              <a:t>values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t>
            </a:r>
            <a:r>
              <a:rPr sz="1400" spc="-409" dirty="0">
                <a:latin typeface="Cambria" pitchFamily="18" charset="0"/>
                <a:ea typeface="Cambria" pitchFamily="18" charset="0"/>
                <a:cs typeface="Verdana"/>
              </a:rPr>
              <a:t> </a:t>
            </a:r>
            <a:r>
              <a:rPr sz="1400" spc="-15" dirty="0">
                <a:latin typeface="Cambria" pitchFamily="18" charset="0"/>
                <a:ea typeface="Cambria" pitchFamily="18" charset="0"/>
                <a:cs typeface="Verdana"/>
              </a:rPr>
              <a:t>country,</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40" dirty="0">
                <a:latin typeface="Cambria" pitchFamily="18" charset="0"/>
                <a:ea typeface="Cambria" pitchFamily="18" charset="0"/>
                <a:cs typeface="Verdana"/>
              </a:rPr>
              <a:t> </a:t>
            </a:r>
            <a:r>
              <a:rPr sz="1400" spc="-5" dirty="0">
                <a:latin typeface="Cambria" pitchFamily="18" charset="0"/>
                <a:ea typeface="Cambria" pitchFamily="18" charset="0"/>
                <a:cs typeface="Verdana"/>
              </a:rPr>
              <a:t>and</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rating</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120014" indent="-172720">
              <a:lnSpc>
                <a:spcPct val="100000"/>
              </a:lnSpc>
              <a:buFont typeface="Arial MT"/>
              <a:buChar char="•"/>
              <a:tabLst>
                <a:tab pos="185420" algn="l"/>
              </a:tabLst>
            </a:pPr>
            <a:r>
              <a:rPr sz="1400" spc="-5" dirty="0">
                <a:latin typeface="Cambria" pitchFamily="18" charset="0"/>
                <a:ea typeface="Cambria" pitchFamily="18" charset="0"/>
                <a:cs typeface="Verdana"/>
              </a:rPr>
              <a:t>All the data that we </a:t>
            </a:r>
            <a:r>
              <a:rPr sz="1400" spc="-10" dirty="0">
                <a:latin typeface="Cambria" pitchFamily="18" charset="0"/>
                <a:ea typeface="Cambria" pitchFamily="18" charset="0"/>
                <a:cs typeface="Verdana"/>
              </a:rPr>
              <a:t>have </a:t>
            </a:r>
            <a:r>
              <a:rPr sz="1400" spc="-5" dirty="0">
                <a:latin typeface="Cambria" pitchFamily="18" charset="0"/>
                <a:ea typeface="Cambria" pitchFamily="18" charset="0"/>
                <a:cs typeface="Verdana"/>
              </a:rPr>
              <a:t>is related to </a:t>
            </a:r>
            <a:r>
              <a:rPr sz="1400" dirty="0">
                <a:latin typeface="Cambria" pitchFamily="18" charset="0"/>
                <a:ea typeface="Cambria" pitchFamily="18" charset="0"/>
                <a:cs typeface="Verdana"/>
              </a:rPr>
              <a:t>each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specific movie.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can't </a:t>
            </a:r>
            <a:r>
              <a:rPr sz="1400" spc="-10" dirty="0">
                <a:latin typeface="Cambria" pitchFamily="18" charset="0"/>
                <a:ea typeface="Cambria" pitchFamily="18" charset="0"/>
                <a:cs typeface="Verdana"/>
              </a:rPr>
              <a:t>impute any null </a:t>
            </a:r>
            <a:r>
              <a:rPr sz="1400" spc="-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with using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method. </a:t>
            </a:r>
            <a:r>
              <a:rPr sz="1400" spc="-10" dirty="0">
                <a:latin typeface="Cambria" pitchFamily="18" charset="0"/>
                <a:ea typeface="Cambria" pitchFamily="18" charset="0"/>
                <a:cs typeface="Verdana"/>
              </a:rPr>
              <a:t>Also, </a:t>
            </a:r>
            <a:r>
              <a:rPr sz="1400" spc="-5" dirty="0">
                <a:latin typeface="Cambria" pitchFamily="18" charset="0"/>
                <a:ea typeface="Cambria" pitchFamily="18" charset="0"/>
                <a:cs typeface="Verdana"/>
              </a:rPr>
              <a:t>we don't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want to lose </a:t>
            </a:r>
            <a:r>
              <a:rPr sz="1400" spc="-10" dirty="0">
                <a:latin typeface="Cambria" pitchFamily="18" charset="0"/>
                <a:ea typeface="Cambria" pitchFamily="18" charset="0"/>
                <a:cs typeface="Verdana"/>
              </a:rPr>
              <a:t>any </a:t>
            </a:r>
            <a:r>
              <a:rPr sz="1400" spc="-5" dirty="0">
                <a:latin typeface="Cambria" pitchFamily="18" charset="0"/>
                <a:ea typeface="Cambria" pitchFamily="18" charset="0"/>
                <a:cs typeface="Verdana"/>
              </a:rPr>
              <a:t>data since the data size is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small</a:t>
            </a:r>
            <a:r>
              <a:rPr sz="1400" spc="-40" dirty="0">
                <a:latin typeface="Cambria" pitchFamily="18" charset="0"/>
                <a:ea typeface="Cambria" pitchFamily="18" charset="0"/>
                <a:cs typeface="Verdana"/>
              </a:rPr>
              <a:t> </a:t>
            </a:r>
            <a:r>
              <a:rPr sz="1400" dirty="0">
                <a:latin typeface="Cambria" pitchFamily="18" charset="0"/>
                <a:ea typeface="Cambria" pitchFamily="18" charset="0"/>
                <a:cs typeface="Verdana"/>
              </a:rPr>
              <a:t>for</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that</a:t>
            </a:r>
            <a:r>
              <a:rPr sz="1400" spc="-10" dirty="0">
                <a:latin typeface="Cambria" pitchFamily="18" charset="0"/>
                <a:ea typeface="Cambria" pitchFamily="18" charset="0"/>
                <a:cs typeface="Verdana"/>
              </a:rPr>
              <a:t> </a:t>
            </a:r>
            <a:r>
              <a:rPr sz="1400" dirty="0">
                <a:latin typeface="Cambria" pitchFamily="18" charset="0"/>
                <a:ea typeface="Cambria" pitchFamily="18" charset="0"/>
                <a:cs typeface="Verdana"/>
              </a:rPr>
              <a:t>reason.</a:t>
            </a:r>
            <a:endParaRPr sz="1400">
              <a:latin typeface="Cambria" pitchFamily="18" charset="0"/>
              <a:ea typeface="Cambria" pitchFamily="18" charset="0"/>
              <a:cs typeface="Verdana"/>
            </a:endParaRPr>
          </a:p>
          <a:p>
            <a:pPr marL="184785" marR="8890" indent="-172720">
              <a:lnSpc>
                <a:spcPct val="100000"/>
              </a:lnSpc>
              <a:spcBef>
                <a:spcPts val="1205"/>
              </a:spcBef>
              <a:buFont typeface="Arial MT"/>
              <a:buChar char="•"/>
              <a:tabLst>
                <a:tab pos="185420" algn="l"/>
              </a:tabLst>
            </a:pPr>
            <a:r>
              <a:rPr sz="1400" spc="-5" dirty="0">
                <a:latin typeface="Cambria" pitchFamily="18" charset="0"/>
                <a:ea typeface="Cambria" pitchFamily="18" charset="0"/>
                <a:cs typeface="Verdana"/>
              </a:rPr>
              <a:t>The null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in the </a:t>
            </a:r>
            <a:r>
              <a:rPr sz="1400" spc="-25" dirty="0">
                <a:latin typeface="Cambria" pitchFamily="18" charset="0"/>
                <a:ea typeface="Cambria" pitchFamily="18" charset="0"/>
                <a:cs typeface="Verdana"/>
              </a:rPr>
              <a:t>director, </a:t>
            </a:r>
            <a:r>
              <a:rPr sz="1400" spc="-5" dirty="0">
                <a:latin typeface="Cambria" pitchFamily="18" charset="0"/>
                <a:ea typeface="Cambria" pitchFamily="18" charset="0"/>
                <a:cs typeface="Verdana"/>
              </a:rPr>
              <a:t>cast, 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country</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attributes</a:t>
            </a:r>
            <a:r>
              <a:rPr sz="1400" spc="-10" dirty="0">
                <a:latin typeface="Cambria" pitchFamily="18" charset="0"/>
                <a:ea typeface="Cambria" pitchFamily="18" charset="0"/>
                <a:cs typeface="Verdana"/>
              </a:rPr>
              <a:t> </a:t>
            </a:r>
            <a:r>
              <a:rPr sz="1400" spc="-5" dirty="0">
                <a:latin typeface="Cambria" pitchFamily="18" charset="0"/>
                <a:ea typeface="Cambria" pitchFamily="18" charset="0"/>
                <a:cs typeface="Verdana"/>
              </a:rPr>
              <a:t>can</a:t>
            </a:r>
            <a:r>
              <a:rPr sz="1400" spc="-20" dirty="0">
                <a:latin typeface="Cambria" pitchFamily="18" charset="0"/>
                <a:ea typeface="Cambria" pitchFamily="18" charset="0"/>
                <a:cs typeface="Verdana"/>
              </a:rPr>
              <a:t> </a:t>
            </a:r>
            <a:r>
              <a:rPr sz="1400" spc="-5" dirty="0">
                <a:latin typeface="Cambria" pitchFamily="18" charset="0"/>
                <a:ea typeface="Cambria" pitchFamily="18" charset="0"/>
                <a:cs typeface="Verdana"/>
              </a:rPr>
              <a:t>be replaced</a:t>
            </a:r>
            <a:r>
              <a:rPr sz="1400" spc="-45" dirty="0">
                <a:latin typeface="Cambria" pitchFamily="18" charset="0"/>
                <a:ea typeface="Cambria" pitchFamily="18" charset="0"/>
                <a:cs typeface="Verdana"/>
              </a:rPr>
              <a:t> </a:t>
            </a:r>
            <a:r>
              <a:rPr sz="1400" spc="-5" dirty="0">
                <a:latin typeface="Cambria" pitchFamily="18" charset="0"/>
                <a:ea typeface="Cambria" pitchFamily="18" charset="0"/>
                <a:cs typeface="Verdana"/>
              </a:rPr>
              <a:t>with</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'empty </a:t>
            </a:r>
            <a:r>
              <a:rPr sz="1400" spc="-409" dirty="0">
                <a:latin typeface="Cambria" pitchFamily="18" charset="0"/>
                <a:ea typeface="Cambria" pitchFamily="18" charset="0"/>
                <a:cs typeface="Verdana"/>
              </a:rPr>
              <a:t> </a:t>
            </a:r>
            <a:r>
              <a:rPr sz="1400" spc="-20" dirty="0">
                <a:latin typeface="Cambria" pitchFamily="18" charset="0"/>
                <a:ea typeface="Cambria" pitchFamily="18" charset="0"/>
                <a:cs typeface="Verdana"/>
              </a:rPr>
              <a:t>string’.</a:t>
            </a:r>
            <a:endParaRPr sz="1400">
              <a:latin typeface="Cambria" pitchFamily="18" charset="0"/>
              <a:ea typeface="Cambria" pitchFamily="18" charset="0"/>
              <a:cs typeface="Verdana"/>
            </a:endParaRPr>
          </a:p>
          <a:p>
            <a:pPr>
              <a:lnSpc>
                <a:spcPct val="100000"/>
              </a:lnSpc>
              <a:spcBef>
                <a:spcPts val="40"/>
              </a:spcBef>
              <a:buClr>
                <a:srgbClr val="006FC0"/>
              </a:buClr>
              <a:buFont typeface="Arial MT"/>
              <a:buChar char="•"/>
            </a:pPr>
            <a:endParaRPr sz="1400">
              <a:latin typeface="Cambria" pitchFamily="18" charset="0"/>
              <a:ea typeface="Cambria" pitchFamily="18" charset="0"/>
              <a:cs typeface="Verdana"/>
            </a:endParaRPr>
          </a:p>
          <a:p>
            <a:pPr marL="184785" marR="5080" indent="-172720">
              <a:lnSpc>
                <a:spcPct val="100000"/>
              </a:lnSpc>
              <a:buFont typeface="Arial MT"/>
              <a:buChar char="•"/>
              <a:tabLst>
                <a:tab pos="185420" algn="l"/>
              </a:tabLst>
            </a:pPr>
            <a:r>
              <a:rPr sz="1400" spc="-5" dirty="0">
                <a:latin typeface="Cambria" pitchFamily="18" charset="0"/>
                <a:ea typeface="Cambria" pitchFamily="18" charset="0"/>
                <a:cs typeface="Verdana"/>
              </a:rPr>
              <a:t>Small</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amount</a:t>
            </a:r>
            <a:r>
              <a:rPr sz="1400" spc="-25" dirty="0">
                <a:latin typeface="Cambria" pitchFamily="18" charset="0"/>
                <a:ea typeface="Cambria" pitchFamily="18" charset="0"/>
                <a:cs typeface="Verdana"/>
              </a:rPr>
              <a:t> </a:t>
            </a:r>
            <a:r>
              <a:rPr sz="1400" dirty="0">
                <a:latin typeface="Cambria" pitchFamily="18" charset="0"/>
                <a:ea typeface="Cambria" pitchFamily="18" charset="0"/>
                <a:cs typeface="Verdana"/>
              </a:rPr>
              <a:t>of</a:t>
            </a:r>
            <a:r>
              <a:rPr sz="1400" spc="-25" dirty="0">
                <a:latin typeface="Cambria" pitchFamily="18" charset="0"/>
                <a:ea typeface="Cambria" pitchFamily="18" charset="0"/>
                <a:cs typeface="Verdana"/>
              </a:rPr>
              <a:t> </a:t>
            </a:r>
            <a:r>
              <a:rPr sz="1400" spc="-5" dirty="0">
                <a:latin typeface="Cambria" pitchFamily="18" charset="0"/>
                <a:ea typeface="Cambria" pitchFamily="18" charset="0"/>
                <a:cs typeface="Verdana"/>
              </a:rPr>
              <a:t>null</a:t>
            </a:r>
            <a:r>
              <a:rPr sz="1400" spc="-15" dirty="0">
                <a:latin typeface="Cambria" pitchFamily="18" charset="0"/>
                <a:ea typeface="Cambria" pitchFamily="18" charset="0"/>
                <a:cs typeface="Verdana"/>
              </a:rPr>
              <a:t> </a:t>
            </a:r>
            <a:r>
              <a:rPr sz="1400" spc="-10" dirty="0">
                <a:latin typeface="Cambria" pitchFamily="18" charset="0"/>
                <a:ea typeface="Cambria" pitchFamily="18" charset="0"/>
                <a:cs typeface="Verdana"/>
              </a:rPr>
              <a:t>value</a:t>
            </a:r>
            <a:r>
              <a:rPr sz="1400" spc="-30" dirty="0">
                <a:latin typeface="Cambria" pitchFamily="18" charset="0"/>
                <a:ea typeface="Cambria" pitchFamily="18" charset="0"/>
                <a:cs typeface="Verdana"/>
              </a:rPr>
              <a:t> </a:t>
            </a:r>
            <a:r>
              <a:rPr sz="1400" spc="-5" dirty="0">
                <a:latin typeface="Cambria" pitchFamily="18" charset="0"/>
                <a:ea typeface="Cambria" pitchFamily="18" charset="0"/>
                <a:cs typeface="Verdana"/>
              </a:rPr>
              <a:t>percentage</a:t>
            </a:r>
            <a:r>
              <a:rPr sz="1400" spc="-35" dirty="0">
                <a:latin typeface="Cambria" pitchFamily="18" charset="0"/>
                <a:ea typeface="Cambria" pitchFamily="18" charset="0"/>
                <a:cs typeface="Verdana"/>
              </a:rPr>
              <a:t> </a:t>
            </a:r>
            <a:r>
              <a:rPr sz="1400" dirty="0">
                <a:latin typeface="Cambria" pitchFamily="18" charset="0"/>
                <a:ea typeface="Cambria" pitchFamily="18" charset="0"/>
                <a:cs typeface="Verdana"/>
              </a:rPr>
              <a:t>present </a:t>
            </a:r>
            <a:r>
              <a:rPr sz="1400" spc="-409" dirty="0">
                <a:latin typeface="Cambria" pitchFamily="18" charset="0"/>
                <a:ea typeface="Cambria" pitchFamily="18" charset="0"/>
                <a:cs typeface="Verdana"/>
              </a:rPr>
              <a: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date_added column, if we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these nan </a:t>
            </a:r>
            <a:r>
              <a:rPr sz="1400" spc="-10" dirty="0">
                <a:latin typeface="Cambria" pitchFamily="18" charset="0"/>
                <a:ea typeface="Cambria" pitchFamily="18" charset="0"/>
                <a:cs typeface="Verdana"/>
              </a:rPr>
              <a:t>values </a:t>
            </a:r>
            <a:r>
              <a:rPr sz="1400" spc="-5" dirty="0">
                <a:latin typeface="Cambria" pitchFamily="18" charset="0"/>
                <a:ea typeface="Cambria" pitchFamily="18" charset="0"/>
                <a:cs typeface="Verdana"/>
              </a:rPr>
              <a:t>it will not affect that much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while </a:t>
            </a:r>
            <a:r>
              <a:rPr sz="1400" spc="-10" dirty="0">
                <a:latin typeface="Cambria" pitchFamily="18" charset="0"/>
                <a:ea typeface="Cambria" pitchFamily="18" charset="0"/>
                <a:cs typeface="Verdana"/>
              </a:rPr>
              <a:t>building </a:t>
            </a:r>
            <a:r>
              <a:rPr sz="1400" spc="-5" dirty="0">
                <a:latin typeface="Cambria" pitchFamily="18" charset="0"/>
                <a:ea typeface="Cambria" pitchFamily="18" charset="0"/>
                <a:cs typeface="Verdana"/>
              </a:rPr>
              <a:t>the model. </a:t>
            </a:r>
            <a:r>
              <a:rPr sz="1400" spc="-10" dirty="0">
                <a:latin typeface="Cambria" pitchFamily="18" charset="0"/>
                <a:ea typeface="Cambria" pitchFamily="18" charset="0"/>
                <a:cs typeface="Verdana"/>
              </a:rPr>
              <a:t>So, </a:t>
            </a:r>
            <a:r>
              <a:rPr sz="1400" spc="-5" dirty="0">
                <a:latin typeface="Cambria" pitchFamily="18" charset="0"/>
                <a:ea typeface="Cambria" pitchFamily="18" charset="0"/>
                <a:cs typeface="Verdana"/>
              </a:rPr>
              <a:t>we simply </a:t>
            </a:r>
            <a:r>
              <a:rPr sz="1400" dirty="0">
                <a:latin typeface="Cambria" pitchFamily="18" charset="0"/>
                <a:ea typeface="Cambria" pitchFamily="18" charset="0"/>
                <a:cs typeface="Verdana"/>
              </a:rPr>
              <a:t>drop </a:t>
            </a:r>
            <a:r>
              <a:rPr sz="1400" spc="5" dirty="0">
                <a:latin typeface="Cambria" pitchFamily="18" charset="0"/>
                <a:ea typeface="Cambria" pitchFamily="18" charset="0"/>
                <a:cs typeface="Verdana"/>
              </a:rPr>
              <a:t> </a:t>
            </a:r>
            <a:r>
              <a:rPr sz="1400" spc="-5" dirty="0">
                <a:latin typeface="Cambria" pitchFamily="18" charset="0"/>
                <a:ea typeface="Cambria" pitchFamily="18" charset="0"/>
                <a:cs typeface="Verdana"/>
              </a:rPr>
              <a:t>the nan </a:t>
            </a:r>
            <a:r>
              <a:rPr sz="1400" spc="-10" dirty="0">
                <a:latin typeface="Cambria" pitchFamily="18" charset="0"/>
                <a:ea typeface="Cambria" pitchFamily="18" charset="0"/>
                <a:cs typeface="Verdana"/>
              </a:rPr>
              <a:t>value </a:t>
            </a:r>
            <a:r>
              <a:rPr sz="1400" dirty="0">
                <a:latin typeface="Cambria" pitchFamily="18" charset="0"/>
                <a:ea typeface="Cambria" pitchFamily="18" charset="0"/>
                <a:cs typeface="Verdana"/>
              </a:rPr>
              <a:t>present </a:t>
            </a:r>
            <a:r>
              <a:rPr sz="1400" spc="-5" dirty="0">
                <a:latin typeface="Cambria" pitchFamily="18" charset="0"/>
                <a:ea typeface="Cambria" pitchFamily="18" charset="0"/>
                <a:cs typeface="Verdana"/>
              </a:rPr>
              <a:t>in </a:t>
            </a:r>
            <a:r>
              <a:rPr sz="1400" spc="-10" dirty="0">
                <a:latin typeface="Cambria" pitchFamily="18" charset="0"/>
                <a:ea typeface="Cambria" pitchFamily="18" charset="0"/>
                <a:cs typeface="Verdana"/>
              </a:rPr>
              <a:t>rating </a:t>
            </a:r>
            <a:r>
              <a:rPr sz="1400" spc="-5" dirty="0">
                <a:latin typeface="Cambria" pitchFamily="18" charset="0"/>
                <a:ea typeface="Cambria" pitchFamily="18" charset="0"/>
                <a:cs typeface="Verdana"/>
              </a:rPr>
              <a:t>and </a:t>
            </a:r>
            <a:r>
              <a:rPr sz="1400" dirty="0">
                <a:latin typeface="Cambria" pitchFamily="18" charset="0"/>
                <a:ea typeface="Cambria" pitchFamily="18" charset="0"/>
                <a:cs typeface="Verdana"/>
              </a:rPr>
              <a:t> </a:t>
            </a:r>
            <a:r>
              <a:rPr sz="1400" spc="-5" dirty="0">
                <a:latin typeface="Cambria" pitchFamily="18" charset="0"/>
                <a:ea typeface="Cambria" pitchFamily="18" charset="0"/>
                <a:cs typeface="Verdana"/>
              </a:rPr>
              <a:t>date_added</a:t>
            </a:r>
            <a:r>
              <a:rPr sz="1400" spc="-35" dirty="0">
                <a:latin typeface="Cambria" pitchFamily="18" charset="0"/>
                <a:ea typeface="Cambria" pitchFamily="18" charset="0"/>
                <a:cs typeface="Verdana"/>
              </a:rPr>
              <a:t> </a:t>
            </a:r>
            <a:r>
              <a:rPr sz="1400" spc="-5" dirty="0">
                <a:latin typeface="Cambria" pitchFamily="18" charset="0"/>
                <a:ea typeface="Cambria" pitchFamily="18" charset="0"/>
                <a:cs typeface="Verdana"/>
              </a:rPr>
              <a:t>columns.</a:t>
            </a:r>
            <a:endParaRPr sz="1400">
              <a:latin typeface="Cambria" pitchFamily="18" charset="0"/>
              <a:ea typeface="Cambria" pitchFamily="18" charset="0"/>
              <a:cs typeface="Verdana"/>
            </a:endParaRPr>
          </a:p>
        </p:txBody>
      </p:sp>
      <p:grpSp>
        <p:nvGrpSpPr>
          <p:cNvPr id="5" name="object 5"/>
          <p:cNvGrpSpPr/>
          <p:nvPr/>
        </p:nvGrpSpPr>
        <p:grpSpPr>
          <a:xfrm>
            <a:off x="-4762" y="0"/>
            <a:ext cx="9153525" cy="24765"/>
            <a:chOff x="-4762" y="0"/>
            <a:chExt cx="9153525" cy="24765"/>
          </a:xfrm>
        </p:grpSpPr>
        <p:sp>
          <p:nvSpPr>
            <p:cNvPr id="6" name="object 6"/>
            <p:cNvSpPr/>
            <p:nvPr/>
          </p:nvSpPr>
          <p:spPr>
            <a:xfrm>
              <a:off x="0" y="0"/>
              <a:ext cx="9144000" cy="15240"/>
            </a:xfrm>
            <a:custGeom>
              <a:avLst/>
              <a:gdLst/>
              <a:ahLst/>
              <a:cxnLst/>
              <a:rect l="l" t="t" r="r" b="b"/>
              <a:pathLst>
                <a:path w="9144000" h="15240">
                  <a:moveTo>
                    <a:pt x="9144000" y="0"/>
                  </a:moveTo>
                  <a:lnTo>
                    <a:pt x="0" y="0"/>
                  </a:lnTo>
                  <a:lnTo>
                    <a:pt x="0" y="15239"/>
                  </a:lnTo>
                  <a:lnTo>
                    <a:pt x="9144000" y="15239"/>
                  </a:lnTo>
                  <a:lnTo>
                    <a:pt x="9144000" y="0"/>
                  </a:lnTo>
                  <a:close/>
                </a:path>
              </a:pathLst>
            </a:custGeom>
            <a:solidFill>
              <a:srgbClr val="000000"/>
            </a:solidFill>
          </p:spPr>
          <p:txBody>
            <a:bodyPr wrap="square" lIns="0" tIns="0" rIns="0" bIns="0" rtlCol="0"/>
            <a:lstStyle/>
            <a:p>
              <a:endParaRPr/>
            </a:p>
          </p:txBody>
        </p:sp>
        <p:sp>
          <p:nvSpPr>
            <p:cNvPr id="7" name="object 7"/>
            <p:cNvSpPr/>
            <p:nvPr/>
          </p:nvSpPr>
          <p:spPr>
            <a:xfrm>
              <a:off x="0" y="0"/>
              <a:ext cx="9144000" cy="15240"/>
            </a:xfrm>
            <a:custGeom>
              <a:avLst/>
              <a:gdLst/>
              <a:ahLst/>
              <a:cxnLst/>
              <a:rect l="l" t="t" r="r" b="b"/>
              <a:pathLst>
                <a:path w="9144000" h="15240">
                  <a:moveTo>
                    <a:pt x="0" y="15239"/>
                  </a:moveTo>
                  <a:lnTo>
                    <a:pt x="9144000" y="15239"/>
                  </a:lnTo>
                  <a:lnTo>
                    <a:pt x="9144000" y="0"/>
                  </a:lnTo>
                  <a:lnTo>
                    <a:pt x="0" y="0"/>
                  </a:lnTo>
                  <a:lnTo>
                    <a:pt x="0" y="15239"/>
                  </a:lnTo>
                  <a:close/>
                </a:path>
              </a:pathLst>
            </a:custGeom>
            <a:ln w="9525">
              <a:solidFill>
                <a:srgbClr val="000000"/>
              </a:solidFill>
            </a:ln>
          </p:spPr>
          <p:txBody>
            <a:bodyPr wrap="square" lIns="0" tIns="0" rIns="0" bIns="0" rtlCol="0"/>
            <a:lstStyle/>
            <a:p>
              <a:endParaRPr/>
            </a:p>
          </p:txBody>
        </p:sp>
      </p:gr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46" y="1005840"/>
            <a:ext cx="2490354" cy="1818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05768"/>
            <a:ext cx="2771140" cy="207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3"/>
          <p:cNvSpPr/>
          <p:nvPr/>
        </p:nvSpPr>
        <p:spPr>
          <a:xfrm>
            <a:off x="0" y="763905"/>
            <a:ext cx="9144000" cy="55245"/>
          </a:xfrm>
          <a:custGeom>
            <a:avLst/>
            <a:gdLst/>
            <a:ahLst/>
            <a:cxnLst/>
            <a:rect l="l" t="t" r="r" b="b"/>
            <a:pathLst>
              <a:path w="9144000" h="643889">
                <a:moveTo>
                  <a:pt x="0" y="0"/>
                </a:moveTo>
                <a:lnTo>
                  <a:pt x="9143999" y="0"/>
                </a:lnTo>
                <a:lnTo>
                  <a:pt x="9143999" y="643699"/>
                </a:lnTo>
                <a:lnTo>
                  <a:pt x="0" y="643699"/>
                </a:lnTo>
                <a:lnTo>
                  <a:pt x="0"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41773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2931</TotalTime>
  <Words>2672</Words>
  <Application>Microsoft Office PowerPoint</Application>
  <PresentationFormat>On-screen Show (16:9)</PresentationFormat>
  <Paragraphs>161</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MT</vt:lpstr>
      <vt:lpstr>Calibri</vt:lpstr>
      <vt:lpstr>Cambria</vt:lpstr>
      <vt:lpstr>Eudoxus Sans</vt:lpstr>
      <vt:lpstr>Georgia</vt:lpstr>
      <vt:lpstr>Microsoft Sans Serif</vt:lpstr>
      <vt:lpstr>p22-mackinac-pro</vt:lpstr>
      <vt:lpstr>Times New Roman</vt:lpstr>
      <vt:lpstr>Verdana</vt:lpstr>
      <vt:lpstr>Office Theme</vt:lpstr>
      <vt:lpstr>PowerPoint Presentation</vt:lpstr>
      <vt:lpstr>Contents:</vt:lpstr>
      <vt:lpstr>Introduction:</vt:lpstr>
      <vt:lpstr>Problem Statement</vt:lpstr>
      <vt:lpstr>PowerPoint Presentation</vt:lpstr>
      <vt:lpstr>DATA PIPELINE:</vt:lpstr>
      <vt:lpstr>PowerPoint Presentation</vt:lpstr>
      <vt:lpstr>ATTRIBUTE INFORMATION:</vt:lpstr>
      <vt:lpstr>Null Values Treatment:</vt:lpstr>
      <vt:lpstr>Netflix Content</vt:lpstr>
      <vt:lpstr>Netflix Ratings</vt:lpstr>
      <vt:lpstr>Netflix Release  year</vt:lpstr>
      <vt:lpstr>Netflix Release year</vt:lpstr>
      <vt:lpstr>Netflix Release Month</vt:lpstr>
      <vt:lpstr>Netflix Genres</vt:lpstr>
      <vt:lpstr>Netflix Duration</vt:lpstr>
      <vt:lpstr>Netflix country wise</vt:lpstr>
      <vt:lpstr>Handling Outliers</vt:lpstr>
      <vt:lpstr>Data Preprocessing</vt:lpstr>
      <vt:lpstr>Data Preprocessing</vt:lpstr>
      <vt:lpstr>Dimensionality reduction using PCA</vt:lpstr>
      <vt:lpstr>K-Means Clustering</vt:lpstr>
      <vt:lpstr>K-Means Clustering</vt:lpstr>
      <vt:lpstr>Word Clouds: K Means clusters</vt:lpstr>
      <vt:lpstr>Hierarchical Clustering</vt:lpstr>
      <vt:lpstr>Word Clouds: Hierarchical clustering</vt:lpstr>
      <vt:lpstr>Building Content based  Recommender System</vt:lpstr>
      <vt:lpstr>Summary and Conclusion:</vt:lpstr>
      <vt:lpstr>Summary and Conclusion:</vt:lpstr>
      <vt:lpstr>Summary and Conclusion:</vt:lpstr>
      <vt:lpstr>Summary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Movies and TV Shows Clustering</dc:title>
  <dc:creator>Vibhuti Gupta</dc:creator>
  <cp:lastModifiedBy>Rushikesh Shete</cp:lastModifiedBy>
  <cp:revision>27</cp:revision>
  <dcterms:created xsi:type="dcterms:W3CDTF">2023-08-02T17:50:54Z</dcterms:created>
  <dcterms:modified xsi:type="dcterms:W3CDTF">2023-11-07T17:18:12Z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